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1"/>
  </p:notesMasterIdLst>
  <p:sldIdLst>
    <p:sldId id="256" r:id="rId2"/>
    <p:sldId id="272" r:id="rId3"/>
    <p:sldId id="281" r:id="rId4"/>
    <p:sldId id="309" r:id="rId5"/>
    <p:sldId id="279" r:id="rId6"/>
    <p:sldId id="310" r:id="rId7"/>
    <p:sldId id="280" r:id="rId8"/>
    <p:sldId id="282" r:id="rId9"/>
    <p:sldId id="283" r:id="rId10"/>
    <p:sldId id="271" r:id="rId11"/>
    <p:sldId id="268" r:id="rId12"/>
    <p:sldId id="273" r:id="rId13"/>
    <p:sldId id="258" r:id="rId14"/>
    <p:sldId id="311" r:id="rId15"/>
    <p:sldId id="312" r:id="rId16"/>
    <p:sldId id="313" r:id="rId17"/>
    <p:sldId id="300" r:id="rId18"/>
    <p:sldId id="274" r:id="rId19"/>
    <p:sldId id="287" r:id="rId20"/>
    <p:sldId id="291" r:id="rId21"/>
    <p:sldId id="275" r:id="rId22"/>
    <p:sldId id="315" r:id="rId23"/>
    <p:sldId id="316" r:id="rId24"/>
    <p:sldId id="290" r:id="rId25"/>
    <p:sldId id="298" r:id="rId26"/>
    <p:sldId id="297" r:id="rId27"/>
    <p:sldId id="299" r:id="rId28"/>
    <p:sldId id="292" r:id="rId29"/>
    <p:sldId id="301" r:id="rId30"/>
    <p:sldId id="302" r:id="rId31"/>
    <p:sldId id="303" r:id="rId32"/>
    <p:sldId id="304" r:id="rId33"/>
    <p:sldId id="305" r:id="rId34"/>
    <p:sldId id="263" r:id="rId35"/>
    <p:sldId id="267" r:id="rId36"/>
    <p:sldId id="308" r:id="rId37"/>
    <p:sldId id="289" r:id="rId38"/>
    <p:sldId id="265" r:id="rId39"/>
    <p:sldId id="31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5050"/>
    <a:srgbClr val="00CC00"/>
    <a:srgbClr val="A5A7A7"/>
    <a:srgbClr val="3516BA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8" autoAdjust="0"/>
    <p:restoredTop sz="94660"/>
  </p:normalViewPr>
  <p:slideViewPr>
    <p:cSldViewPr>
      <p:cViewPr varScale="1">
        <p:scale>
          <a:sx n="78" d="100"/>
          <a:sy n="78" d="100"/>
        </p:scale>
        <p:origin x="-37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BEC0F-D5BB-4FDE-82B7-295644FD7FD7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A5363-552F-4280-899C-8235F2144866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5A45C-261F-4648-8CC8-6B3B01D77175}" type="datetimeFigureOut">
              <a:rPr lang="en-US" smtClean="0"/>
              <a:pPr/>
              <a:t>12/3/2008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4D5A3-A56B-458C-95D0-CF61F0E4C78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emf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8.gif"/><Relationship Id="rId7" Type="http://schemas.openxmlformats.org/officeDocument/2006/relationships/image" Target="../media/image60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7.gif"/><Relationship Id="rId4" Type="http://schemas.openxmlformats.org/officeDocument/2006/relationships/image" Target="../media/image56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jpeg"/><Relationship Id="rId7" Type="http://schemas.openxmlformats.org/officeDocument/2006/relationships/image" Target="../media/image69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Relationship Id="rId9" Type="http://schemas.openxmlformats.org/officeDocument/2006/relationships/image" Target="../media/image7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gif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slide" Target="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gif"/><Relationship Id="rId7" Type="http://schemas.openxmlformats.org/officeDocument/2006/relationships/hyperlink" Target="http://www.fundaciofauna.org/carlanca.JPG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gif"/><Relationship Id="rId5" Type="http://schemas.openxmlformats.org/officeDocument/2006/relationships/image" Target="../media/image7.jpeg"/><Relationship Id="rId10" Type="http://schemas.openxmlformats.org/officeDocument/2006/relationships/image" Target="../media/image11.gif"/><Relationship Id="rId4" Type="http://schemas.openxmlformats.org/officeDocument/2006/relationships/image" Target="../media/image6.gif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1.jpeg"/><Relationship Id="rId3" Type="http://schemas.openxmlformats.org/officeDocument/2006/relationships/image" Target="../media/image53.jpeg"/><Relationship Id="rId7" Type="http://schemas.openxmlformats.org/officeDocument/2006/relationships/image" Target="../media/image96.jpeg"/><Relationship Id="rId12" Type="http://schemas.openxmlformats.org/officeDocument/2006/relationships/image" Target="../media/image10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5.jpeg"/><Relationship Id="rId11" Type="http://schemas.openxmlformats.org/officeDocument/2006/relationships/image" Target="../media/image99.jpeg"/><Relationship Id="rId5" Type="http://schemas.openxmlformats.org/officeDocument/2006/relationships/image" Target="../media/image94.jpeg"/><Relationship Id="rId15" Type="http://schemas.openxmlformats.org/officeDocument/2006/relationships/image" Target="../media/image103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54.jpeg"/><Relationship Id="rId9" Type="http://schemas.openxmlformats.org/officeDocument/2006/relationships/image" Target="../media/image98.jpeg"/><Relationship Id="rId1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5.gif"/><Relationship Id="rId7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hyperlink" Target="http://www.traficoadr.com/senales/images/PRL%20PELIGRO%20alta%20tension%20peligro%20de%20muerte.jpg" TargetMode="External"/><Relationship Id="rId9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gif"/><Relationship Id="rId4" Type="http://schemas.openxmlformats.org/officeDocument/2006/relationships/image" Target="../media/image117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gif"/><Relationship Id="rId7" Type="http://schemas.openxmlformats.org/officeDocument/2006/relationships/hyperlink" Target="http://www.fundaciofauna.org/carlanca.JPG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gif"/><Relationship Id="rId5" Type="http://schemas.openxmlformats.org/officeDocument/2006/relationships/image" Target="../media/image7.jpeg"/><Relationship Id="rId10" Type="http://schemas.openxmlformats.org/officeDocument/2006/relationships/image" Target="../media/image11.gif"/><Relationship Id="rId4" Type="http://schemas.openxmlformats.org/officeDocument/2006/relationships/image" Target="../media/image4.gif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gif"/><Relationship Id="rId10" Type="http://schemas.openxmlformats.org/officeDocument/2006/relationships/image" Target="../media/image20.jpeg"/><Relationship Id="rId4" Type="http://schemas.openxmlformats.org/officeDocument/2006/relationships/image" Target="../media/image16.gif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0" y="4495800"/>
            <a:ext cx="9144000" cy="2362200"/>
          </a:xfrm>
        </p:spPr>
        <p:txBody>
          <a:bodyPr>
            <a:noAutofit/>
          </a:bodyPr>
          <a:lstStyle/>
          <a:p>
            <a:r>
              <a:rPr lang="es-ES" sz="80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Ravie" pitchFamily="82" charset="0"/>
              </a:rPr>
              <a:t>ACTIVIDADES</a:t>
            </a:r>
            <a:endParaRPr lang="en-GB" sz="8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martijndejonge.nl/paginas/bbbfotos/01-Bearded%20Vulture%20(Gypaetus%20barbatus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1000" cy="5286375"/>
          </a:xfrm>
          <a:prstGeom prst="rect">
            <a:avLst/>
          </a:prstGeom>
          <a:noFill/>
        </p:spPr>
      </p:pic>
      <p:pic>
        <p:nvPicPr>
          <p:cNvPr id="38930" name="Picture 18" descr="http://www.fotonatura.org/galerias/fotos/usr1477/Lacerta-bilineata-1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27042"/>
            <a:ext cx="3505200" cy="2330958"/>
          </a:xfrm>
          <a:prstGeom prst="rect">
            <a:avLst/>
          </a:prstGeom>
          <a:noFill/>
        </p:spPr>
      </p:pic>
      <p:pic>
        <p:nvPicPr>
          <p:cNvPr id="38918" name="Picture 6" descr="http://upload.wikimedia.org/wikipedia/commons/f/f1/Rupicapra_rupicapra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467" y="0"/>
            <a:ext cx="3521305" cy="2913954"/>
          </a:xfrm>
          <a:prstGeom prst="rect">
            <a:avLst/>
          </a:prstGeom>
          <a:noFill/>
        </p:spPr>
      </p:pic>
      <p:pic>
        <p:nvPicPr>
          <p:cNvPr id="38924" name="Picture 12" descr="http://www.naturephoto-cz.eu/pic/aves/martin-pescador-33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9253" y="0"/>
            <a:ext cx="2804747" cy="3352800"/>
          </a:xfrm>
          <a:prstGeom prst="rect">
            <a:avLst/>
          </a:prstGeom>
          <a:noFill/>
        </p:spPr>
      </p:pic>
      <p:pic>
        <p:nvPicPr>
          <p:cNvPr id="38916" name="Picture 4" descr="http://es.geocities.com/munietsos/Oso-pardo-cantabric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25" y="2914650"/>
            <a:ext cx="5667375" cy="394335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438400"/>
            <a:ext cx="8915400" cy="1066800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solidFill>
                  <a:srgbClr val="FFFF00"/>
                </a:solidFill>
                <a:latin typeface="Ravie" pitchFamily="82" charset="0"/>
              </a:rPr>
              <a:t>Conociendo a mis vecinos</a:t>
            </a:r>
            <a:endParaRPr lang="en-GB" sz="5400" b="1" dirty="0"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95400" y="6025664"/>
            <a:ext cx="7086600" cy="832336"/>
          </a:xfrm>
        </p:spPr>
        <p:txBody>
          <a:bodyPr>
            <a:noAutofit/>
          </a:bodyPr>
          <a:lstStyle/>
          <a:p>
            <a:r>
              <a:rPr lang="es-ES" sz="54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516B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¿Y tú, dónde vives?</a:t>
            </a:r>
            <a:endParaRPr lang="en-GB" sz="5400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516B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2103" y="0"/>
            <a:ext cx="5053253" cy="3350412"/>
          </a:xfrm>
          <a:prstGeom prst="rect">
            <a:avLst/>
          </a:prstGeom>
          <a:noFill/>
        </p:spPr>
      </p:pic>
      <p:pic>
        <p:nvPicPr>
          <p:cNvPr id="27652" name="Picture 4" descr="http://www.lacasonadebaro.com/imagenes/vall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51697"/>
            <a:ext cx="4114800" cy="4706304"/>
          </a:xfrm>
          <a:prstGeom prst="rect">
            <a:avLst/>
          </a:prstGeom>
          <a:noFill/>
        </p:spPr>
      </p:pic>
      <p:pic>
        <p:nvPicPr>
          <p:cNvPr id="27654" name="Picture 6" descr="http://img127.imageshack.us/img127/3008/1001451ef4.jpg"/>
          <p:cNvPicPr>
            <a:picLocks noChangeAspect="1" noChangeArrowheads="1"/>
          </p:cNvPicPr>
          <p:nvPr/>
        </p:nvPicPr>
        <p:blipFill>
          <a:blip r:embed="rId4"/>
          <a:srcRect b="30830"/>
          <a:stretch>
            <a:fillRect/>
          </a:stretch>
        </p:blipFill>
        <p:spPr bwMode="auto">
          <a:xfrm>
            <a:off x="0" y="4890267"/>
            <a:ext cx="2133600" cy="1967734"/>
          </a:xfrm>
          <a:prstGeom prst="rect">
            <a:avLst/>
          </a:prstGeom>
          <a:noFill/>
        </p:spPr>
      </p:pic>
      <p:pic>
        <p:nvPicPr>
          <p:cNvPr id="27656" name="Picture 8" descr="http://farm4.static.flickr.com/3045/2479019722_81b3820af8_b.jpg"/>
          <p:cNvPicPr>
            <a:picLocks noChangeAspect="1" noChangeArrowheads="1"/>
          </p:cNvPicPr>
          <p:nvPr/>
        </p:nvPicPr>
        <p:blipFill>
          <a:blip r:embed="rId5"/>
          <a:srcRect l="17477" b="22463"/>
          <a:stretch>
            <a:fillRect/>
          </a:stretch>
        </p:blipFill>
        <p:spPr bwMode="auto">
          <a:xfrm>
            <a:off x="4127113" y="3352800"/>
            <a:ext cx="5016887" cy="3535372"/>
          </a:xfrm>
          <a:prstGeom prst="rect">
            <a:avLst/>
          </a:prstGeom>
          <a:noFill/>
        </p:spPr>
      </p:pic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9 Grupo"/>
          <p:cNvGrpSpPr/>
          <p:nvPr/>
        </p:nvGrpSpPr>
        <p:grpSpPr>
          <a:xfrm>
            <a:off x="2514600" y="1981200"/>
            <a:ext cx="3792890" cy="2667000"/>
            <a:chOff x="2514600" y="1981200"/>
            <a:chExt cx="3792890" cy="2667000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14600" y="1981200"/>
              <a:ext cx="379289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8 CuadroTexto"/>
            <p:cNvSpPr txBox="1"/>
            <p:nvPr/>
          </p:nvSpPr>
          <p:spPr>
            <a:xfrm>
              <a:off x="5334000" y="3810000"/>
              <a:ext cx="914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latin typeface="Pristina" pitchFamily="66" charset="0"/>
                </a:rPr>
                <a:t>Oso pardo</a:t>
              </a:r>
              <a:endParaRPr lang="en-GB" sz="2400" b="1" dirty="0">
                <a:latin typeface="Pristina" pitchFamily="66" charset="0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2819400" y="1828800"/>
            <a:ext cx="3276600" cy="2964597"/>
            <a:chOff x="2819400" y="1828800"/>
            <a:chExt cx="3276600" cy="2964597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8"/>
            <a:srcRect l="4651" r="20930"/>
            <a:stretch>
              <a:fillRect/>
            </a:stretch>
          </p:blipFill>
          <p:spPr bwMode="auto">
            <a:xfrm>
              <a:off x="2819400" y="1828800"/>
              <a:ext cx="3276600" cy="2949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11 CuadroTexto"/>
            <p:cNvSpPr txBox="1"/>
            <p:nvPr/>
          </p:nvSpPr>
          <p:spPr>
            <a:xfrm>
              <a:off x="4648200" y="3962400"/>
              <a:ext cx="1447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smtClean="0">
                  <a:latin typeface="Pristina" pitchFamily="66" charset="0"/>
                </a:rPr>
                <a:t>Chova piquigualda</a:t>
              </a:r>
              <a:endParaRPr lang="en-GB" sz="2400" b="1" dirty="0">
                <a:latin typeface="Pristina" pitchFamily="66" charset="0"/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2743200" y="1676400"/>
            <a:ext cx="3317221" cy="2971800"/>
            <a:chOff x="2743200" y="1676400"/>
            <a:chExt cx="3317221" cy="29718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43200" y="1676400"/>
              <a:ext cx="3317221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14 CuadroTexto"/>
            <p:cNvSpPr txBox="1"/>
            <p:nvPr/>
          </p:nvSpPr>
          <p:spPr>
            <a:xfrm>
              <a:off x="2971800" y="3962400"/>
              <a:ext cx="838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atin typeface="Pristina" pitchFamily="66" charset="0"/>
                </a:rPr>
                <a:t>corzo</a:t>
              </a:r>
              <a:endParaRPr lang="en-GB" sz="2800" b="1" dirty="0">
                <a:latin typeface="Pristina" pitchFamily="66" charset="0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2819400" y="1828800"/>
            <a:ext cx="3379022" cy="2590800"/>
            <a:chOff x="2819400" y="1828800"/>
            <a:chExt cx="3379022" cy="259080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19400" y="1828800"/>
              <a:ext cx="3379022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17 CuadroTexto"/>
            <p:cNvSpPr txBox="1"/>
            <p:nvPr/>
          </p:nvSpPr>
          <p:spPr>
            <a:xfrm>
              <a:off x="3048000" y="20574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latin typeface="Pristina" pitchFamily="66" charset="0"/>
                </a:rPr>
                <a:t>alimoche</a:t>
              </a:r>
              <a:endParaRPr lang="en-GB" sz="2400" b="1" dirty="0">
                <a:latin typeface="Pristina" pitchFamily="66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2971800" y="1524000"/>
            <a:ext cx="3276600" cy="3508489"/>
            <a:chOff x="3124200" y="1676400"/>
            <a:chExt cx="2971800" cy="327988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 t="26602"/>
            <a:stretch>
              <a:fillRect/>
            </a:stretch>
          </p:blipFill>
          <p:spPr bwMode="auto">
            <a:xfrm>
              <a:off x="3124200" y="1676400"/>
              <a:ext cx="2971800" cy="3279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19 CuadroTexto"/>
            <p:cNvSpPr txBox="1"/>
            <p:nvPr/>
          </p:nvSpPr>
          <p:spPr>
            <a:xfrm>
              <a:off x="4800600" y="1752600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latin typeface="Pristina" pitchFamily="66" charset="0"/>
                </a:rPr>
                <a:t>urogallo</a:t>
              </a:r>
              <a:endParaRPr lang="en-GB" sz="2400" b="1" dirty="0">
                <a:latin typeface="Pristina" pitchFamily="66" charset="0"/>
              </a:endParaRP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3276600" y="1143000"/>
            <a:ext cx="2590800" cy="4008231"/>
            <a:chOff x="3276600" y="1143000"/>
            <a:chExt cx="2590800" cy="4008231"/>
          </a:xfrm>
        </p:grpSpPr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276600" y="1143000"/>
              <a:ext cx="2590800" cy="400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23 CuadroTexto"/>
            <p:cNvSpPr txBox="1"/>
            <p:nvPr/>
          </p:nvSpPr>
          <p:spPr>
            <a:xfrm>
              <a:off x="3505200" y="1524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atin typeface="Pristina" pitchFamily="66" charset="0"/>
                </a:rPr>
                <a:t>rebeco</a:t>
              </a:r>
              <a:endParaRPr lang="en-GB" sz="2800" b="1" dirty="0">
                <a:latin typeface="Pristina" pitchFamily="66" charset="0"/>
              </a:endParaRPr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3352800" y="1143000"/>
            <a:ext cx="2514600" cy="3697307"/>
            <a:chOff x="3352800" y="1143000"/>
            <a:chExt cx="2514600" cy="3697307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13"/>
            <a:srcRect b="15578"/>
            <a:stretch>
              <a:fillRect/>
            </a:stretch>
          </p:blipFill>
          <p:spPr bwMode="auto">
            <a:xfrm>
              <a:off x="3352800" y="1143000"/>
              <a:ext cx="2514600" cy="369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26 CuadroTexto"/>
            <p:cNvSpPr txBox="1"/>
            <p:nvPr/>
          </p:nvSpPr>
          <p:spPr>
            <a:xfrm>
              <a:off x="3429000" y="3886200"/>
              <a:ext cx="1219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atin typeface="Pristina" pitchFamily="66" charset="0"/>
                </a:rPr>
                <a:t>Pico mediano</a:t>
              </a:r>
              <a:endParaRPr lang="en-GB" sz="2800" b="1" dirty="0">
                <a:latin typeface="Pristina" pitchFamily="66" charset="0"/>
              </a:endParaRPr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3048000" y="1676400"/>
            <a:ext cx="3048000" cy="2624773"/>
            <a:chOff x="3048000" y="1676400"/>
            <a:chExt cx="3048000" cy="2624773"/>
          </a:xfrm>
        </p:grpSpPr>
        <p:pic>
          <p:nvPicPr>
            <p:cNvPr id="86018" name="Picture 2" descr="C:\Documents and Settings\Laura de Paz López\Mis documentos\educación ambiental fcq\desman para ribera\desman2.jpg"/>
            <p:cNvPicPr>
              <a:picLocks noChangeAspect="1" noChangeArrowheads="1"/>
            </p:cNvPicPr>
            <p:nvPr/>
          </p:nvPicPr>
          <p:blipFill>
            <a:blip r:embed="rId14"/>
            <a:srcRect l="14870" r="10778"/>
            <a:stretch>
              <a:fillRect/>
            </a:stretch>
          </p:blipFill>
          <p:spPr bwMode="auto">
            <a:xfrm>
              <a:off x="3048000" y="1676400"/>
              <a:ext cx="3048000" cy="2624773"/>
            </a:xfrm>
            <a:prstGeom prst="rect">
              <a:avLst/>
            </a:prstGeom>
            <a:noFill/>
          </p:spPr>
        </p:pic>
        <p:sp>
          <p:nvSpPr>
            <p:cNvPr id="30" name="29 CuadroTexto"/>
            <p:cNvSpPr txBox="1"/>
            <p:nvPr/>
          </p:nvSpPr>
          <p:spPr>
            <a:xfrm>
              <a:off x="4800600" y="175260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solidFill>
                    <a:schemeClr val="bg1"/>
                  </a:solidFill>
                  <a:latin typeface="Pristina" pitchFamily="66" charset="0"/>
                </a:rPr>
                <a:t>Desmán</a:t>
              </a:r>
              <a:endParaRPr lang="en-GB" sz="28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3175736" y="1484998"/>
            <a:ext cx="2767864" cy="3476217"/>
            <a:chOff x="3175736" y="1484998"/>
            <a:chExt cx="2767864" cy="3476217"/>
          </a:xfrm>
        </p:grpSpPr>
        <p:pic>
          <p:nvPicPr>
            <p:cNvPr id="86019" name="Picture 3" descr="C:\Documents and Settings\Laura de Paz López\Mis documentos\educación ambiental fcq\Murcielago cueva del queso\murcielago 2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175736" y="1484998"/>
              <a:ext cx="2767864" cy="3476217"/>
            </a:xfrm>
            <a:prstGeom prst="rect">
              <a:avLst/>
            </a:prstGeom>
            <a:noFill/>
          </p:spPr>
        </p:pic>
        <p:sp>
          <p:nvSpPr>
            <p:cNvPr id="33" name="32 CuadroTexto"/>
            <p:cNvSpPr txBox="1"/>
            <p:nvPr/>
          </p:nvSpPr>
          <p:spPr>
            <a:xfrm>
              <a:off x="3429000" y="167640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atin typeface="Pristina" pitchFamily="66" charset="0"/>
                </a:rPr>
                <a:t>murciélago</a:t>
              </a:r>
              <a:endParaRPr lang="en-GB" sz="2800" b="1" dirty="0">
                <a:latin typeface="Pristina" pitchFamily="66" charset="0"/>
              </a:endParaRPr>
            </a:p>
          </p:txBody>
        </p:sp>
      </p:grpSp>
      <p:grpSp>
        <p:nvGrpSpPr>
          <p:cNvPr id="37" name="36 Grupo"/>
          <p:cNvGrpSpPr/>
          <p:nvPr/>
        </p:nvGrpSpPr>
        <p:grpSpPr>
          <a:xfrm>
            <a:off x="2514599" y="1752600"/>
            <a:ext cx="4278733" cy="3200400"/>
            <a:chOff x="2514599" y="1752600"/>
            <a:chExt cx="4278733" cy="3200400"/>
          </a:xfrm>
        </p:grpSpPr>
        <p:pic>
          <p:nvPicPr>
            <p:cNvPr id="86021" name="Picture 5" descr="http://uk.geocities.com/thasos@btinternet.com/Green_lizard_Kazaviti_Gorge_2005.jp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514599" y="1752600"/>
              <a:ext cx="4278733" cy="3200400"/>
            </a:xfrm>
            <a:prstGeom prst="rect">
              <a:avLst/>
            </a:prstGeom>
            <a:noFill/>
          </p:spPr>
        </p:pic>
        <p:sp>
          <p:nvSpPr>
            <p:cNvPr id="36" name="35 CuadroTexto"/>
            <p:cNvSpPr txBox="1"/>
            <p:nvPr/>
          </p:nvSpPr>
          <p:spPr>
            <a:xfrm>
              <a:off x="4724400" y="1828800"/>
              <a:ext cx="1693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latin typeface="Pristina" pitchFamily="66" charset="0"/>
                </a:rPr>
                <a:t>Lagarto verde</a:t>
              </a:r>
              <a:endParaRPr lang="en-GB" sz="2400" b="1" dirty="0">
                <a:latin typeface="Pristina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Documents and Settings\Laura de Paz López\Mis documentos\educación ambiental fcq\En el puerto\Carroñeros\Escena cadaver Buitres, Alimoche(2) y cuerv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292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Ravie" pitchFamily="82" charset="0"/>
              </a:rPr>
              <a:t>Los carroñeros en el puerto</a:t>
            </a:r>
            <a:endParaRPr lang="en-GB" sz="6600" b="1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0" y="5867400"/>
            <a:ext cx="4419600" cy="990600"/>
          </a:xfrm>
          <a:noFill/>
        </p:spPr>
        <p:txBody>
          <a:bodyPr>
            <a:noAutofit/>
          </a:bodyPr>
          <a:lstStyle/>
          <a:p>
            <a:pPr algn="l"/>
            <a:r>
              <a:rPr lang="es-ES" sz="5400" b="1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Compañeros de mesa</a:t>
            </a:r>
            <a:endParaRPr lang="en-GB" sz="5400" b="1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48" y="758951"/>
            <a:ext cx="2441448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0567" y="758952"/>
            <a:ext cx="268334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0176" y="761999"/>
            <a:ext cx="279806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5520" y="3621024"/>
            <a:ext cx="279806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5656" y="3593592"/>
            <a:ext cx="2438399" cy="210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 descr="C:\Documents and Settings\Laura de Paz López\Mis documentos\educación ambiental fcq\cosas de quebranta\quebranta posad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8376" y="3621024"/>
            <a:ext cx="2798065" cy="2057401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3380232" y="2868168"/>
            <a:ext cx="19812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Forte" pitchFamily="66" charset="0"/>
              </a:rPr>
              <a:t>Alimoche</a:t>
            </a:r>
            <a:endParaRPr lang="en-GB" sz="3200" b="1" dirty="0">
              <a:solidFill>
                <a:srgbClr val="002060"/>
              </a:solidFill>
              <a:latin typeface="Forte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2232" y="2895600"/>
            <a:ext cx="23622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Forte" pitchFamily="66" charset="0"/>
              </a:rPr>
              <a:t>Águila real</a:t>
            </a:r>
            <a:endParaRPr lang="en-GB" sz="3200" b="1" dirty="0">
              <a:solidFill>
                <a:srgbClr val="002060"/>
              </a:solidFill>
              <a:latin typeface="Forte" pitchFamily="66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286000" y="0"/>
            <a:ext cx="4419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4000" dirty="0" smtClean="0">
                <a:solidFill>
                  <a:srgbClr val="FFFF00"/>
                </a:solidFill>
                <a:latin typeface="Ravie" pitchFamily="82" charset="0"/>
              </a:rPr>
              <a:t>carroñeros</a:t>
            </a:r>
            <a:endParaRPr lang="en-GB" sz="4000" dirty="0"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385560" y="2819400"/>
            <a:ext cx="19812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Forte" pitchFamily="66" charset="0"/>
              </a:rPr>
              <a:t>Cuervo</a:t>
            </a:r>
            <a:endParaRPr lang="en-GB" sz="3200" b="1" dirty="0" smtClean="0">
              <a:solidFill>
                <a:srgbClr val="002060"/>
              </a:solidFill>
              <a:latin typeface="Forte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0" y="5715000"/>
            <a:ext cx="2971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Forte" pitchFamily="66" charset="0"/>
              </a:rPr>
              <a:t>Buitre leonado</a:t>
            </a:r>
            <a:endParaRPr lang="en-GB" sz="3200" b="1" dirty="0">
              <a:solidFill>
                <a:srgbClr val="002060"/>
              </a:solidFill>
              <a:latin typeface="Forte" pitchFamily="66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767584" y="5715000"/>
            <a:ext cx="3352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Forte" pitchFamily="66" charset="0"/>
              </a:rPr>
              <a:t>Quebrantahuesos</a:t>
            </a:r>
            <a:endParaRPr lang="en-GB" sz="3200" b="1" dirty="0">
              <a:solidFill>
                <a:srgbClr val="002060"/>
              </a:solidFill>
              <a:latin typeface="Forte" pitchFamily="66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461760" y="5715000"/>
            <a:ext cx="19812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Forte" pitchFamily="66" charset="0"/>
              </a:rPr>
              <a:t>Zorro</a:t>
            </a:r>
            <a:endParaRPr lang="en-GB" sz="3200" b="1" dirty="0">
              <a:solidFill>
                <a:srgbClr val="00206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3429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2860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6" name="Picture 2" descr="\\Fcq-jose\presentaciones powerpoint\cosas pa ppt\oveja muerta 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4655" y="3200400"/>
            <a:ext cx="527817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G:\cosas pa ppt\oveja 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581400"/>
            <a:ext cx="4598635" cy="2362200"/>
          </a:xfrm>
          <a:prstGeom prst="rect">
            <a:avLst/>
          </a:prstGeom>
          <a:noFill/>
        </p:spPr>
      </p:pic>
      <p:pic>
        <p:nvPicPr>
          <p:cNvPr id="16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04800"/>
            <a:ext cx="3124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489219"/>
            <a:ext cx="2895600" cy="250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Documents and Settings\Laura de Paz López\Mis documentos\Cuento def\restos_oveja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6914" y="3886200"/>
            <a:ext cx="4328686" cy="2133600"/>
          </a:xfrm>
          <a:prstGeom prst="rect">
            <a:avLst/>
          </a:prstGeom>
          <a:noFill/>
        </p:spPr>
      </p:pic>
      <p:pic>
        <p:nvPicPr>
          <p:cNvPr id="19" name="Picture 2" descr="C:\Documents and Settings\Laura de Paz López\Mis documentos\educación ambiental fcq\cosas de quebranta\quebranta posad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28600"/>
            <a:ext cx="4343400" cy="3193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rgbClr val="3EF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7" name="Picture 5" descr="C:\Documents and Settings\Laura de Paz López\Mis documentos\Cuento def\restos_oveja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5029200"/>
            <a:ext cx="3276600" cy="1615029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0" y="2298192"/>
            <a:ext cx="9144000" cy="228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9" name="Picture 7" descr="G:\cosas pa ppt\oveja 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590800"/>
            <a:ext cx="3433056" cy="1763472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304800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438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28956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2400" y="2362200"/>
            <a:ext cx="20282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C:\Documents and Settings\Laura de Paz López\Mis documentos\educación ambiental fcq\cosas de quebranta\quebranta posado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1200" y="4648200"/>
            <a:ext cx="2743200" cy="2017060"/>
          </a:xfrm>
          <a:prstGeom prst="rect">
            <a:avLst/>
          </a:prstGeom>
          <a:noFill/>
        </p:spPr>
      </p:pic>
      <p:pic>
        <p:nvPicPr>
          <p:cNvPr id="77826" name="Picture 2" descr="\\Fcq-jose\presentaciones powerpoint\cosas pa ppt\oveja muerta 1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457200"/>
            <a:ext cx="3558766" cy="169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56312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1066800"/>
          </a:xfrm>
        </p:spPr>
        <p:txBody>
          <a:bodyPr>
            <a:noAutofit/>
          </a:bodyPr>
          <a:lstStyle/>
          <a:p>
            <a:pPr algn="l"/>
            <a:r>
              <a:rPr lang="es-ES" sz="4400" b="1" dirty="0" smtClean="0">
                <a:solidFill>
                  <a:srgbClr val="3516BA"/>
                </a:solidFill>
                <a:latin typeface="Ravie" pitchFamily="82" charset="0"/>
              </a:rPr>
              <a:t>Los carroñeros en el puerto</a:t>
            </a:r>
            <a:endParaRPr lang="en-GB" sz="4400" b="1" dirty="0">
              <a:solidFill>
                <a:srgbClr val="3516BA"/>
              </a:solidFill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04216" y="6025664"/>
            <a:ext cx="8915400" cy="832336"/>
          </a:xfrm>
        </p:spPr>
        <p:txBody>
          <a:bodyPr>
            <a:noAutofit/>
          </a:bodyPr>
          <a:lstStyle/>
          <a:p>
            <a:r>
              <a:rPr lang="es-ES" sz="3600" b="1" spc="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¿Por qué le llaman Quebrantahuesos?</a:t>
            </a:r>
            <a:endParaRPr lang="en-GB" sz="3600" b="1" spc="0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533400" y="152400"/>
            <a:ext cx="8610600" cy="838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44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CC00"/>
                </a:solidFill>
                <a:latin typeface="Ravie" pitchFamily="82" charset="0"/>
              </a:rPr>
              <a:t>QUEBRANTA - HUESOS</a:t>
            </a:r>
            <a:endParaRPr lang="en-GB" sz="44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00CC00"/>
              </a:solidFill>
              <a:latin typeface="Ravie" pitchFamily="82" charset="0"/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6311"/>
            <a:ext cx="9144000" cy="607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 rot="1229258">
            <a:off x="384603" y="5389692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¿Y CÓMO LO HACE?</a:t>
            </a:r>
            <a:endParaRPr lang="en-GB" sz="4400" b="1" cap="all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1066800"/>
            <a:ext cx="9144000" cy="955675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itchFamily="82" charset="0"/>
                <a:ea typeface="+mn-ea"/>
                <a:cs typeface="+mn-cs"/>
              </a:rPr>
              <a:t>¡ES LA ÚNICA AVE DEL MUNDO QUE COME HUESOS!</a:t>
            </a:r>
            <a:endParaRPr lang="en-GB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752600"/>
            <a:ext cx="8534400" cy="1371600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 smtClean="0">
                <a:solidFill>
                  <a:srgbClr val="002060"/>
                </a:solidFill>
                <a:latin typeface="Ravie" pitchFamily="82" charset="0"/>
              </a:rPr>
              <a:t>La ganadería tradicional en Liébana</a:t>
            </a:r>
            <a:endParaRPr lang="en-GB" sz="5400" b="1" dirty="0">
              <a:solidFill>
                <a:srgbClr val="002060"/>
              </a:solidFill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05000" y="5715000"/>
            <a:ext cx="7239000" cy="762000"/>
          </a:xfrm>
        </p:spPr>
        <p:txBody>
          <a:bodyPr>
            <a:noAutofit/>
          </a:bodyPr>
          <a:lstStyle/>
          <a:p>
            <a:r>
              <a:rPr lang="es-ES" sz="4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¡Nos </a:t>
            </a:r>
            <a:r>
              <a:rPr lang="es-ES" sz="54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vamos</a:t>
            </a:r>
            <a:r>
              <a:rPr lang="es-ES" sz="4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 al puerto!</a:t>
            </a:r>
            <a:endParaRPr lang="en-GB" sz="4800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  <p:pic>
        <p:nvPicPr>
          <p:cNvPr id="5" name="Picture 1" descr="C:\Documents and Settings\Laura de Paz López\Mis documentos\educación ambiental fcq\pastor con cabr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05275"/>
            <a:ext cx="1905000" cy="275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E:\©_FMárquez_ESCUAÍN_Marzo_2007\©_Fco_Márquez_Escuaín_ (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2400"/>
            <a:ext cx="4419600" cy="28956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724399" cy="596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 descr="C:\Documents and Settings\Laura de Paz López\Mis documentos\educación ambiental fcq\cosas de quebranta\restos oveja copia como objeto inteligente-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06420">
            <a:off x="6468626" y="825547"/>
            <a:ext cx="1429377" cy="1228649"/>
          </a:xfrm>
          <a:prstGeom prst="rect">
            <a:avLst/>
          </a:prstGeom>
          <a:noFill/>
        </p:spPr>
      </p:pic>
      <p:pic>
        <p:nvPicPr>
          <p:cNvPr id="7" name="Picture 2" descr="C:\Documents and Settings\Laura de Paz López\Mis documentos\educación ambiental fcq\cosas de quebranta\quebranta rompiendo copia.gif"/>
          <p:cNvPicPr>
            <a:picLocks noChangeAspect="1" noChangeArrowheads="1"/>
          </p:cNvPicPr>
          <p:nvPr/>
        </p:nvPicPr>
        <p:blipFill>
          <a:blip r:embed="rId5"/>
          <a:srcRect l="7945" t="26301" r="10740" b="29863"/>
          <a:stretch>
            <a:fillRect/>
          </a:stretch>
        </p:blipFill>
        <p:spPr bwMode="auto">
          <a:xfrm>
            <a:off x="5105400" y="0"/>
            <a:ext cx="4038600" cy="1524000"/>
          </a:xfrm>
          <a:prstGeom prst="rect">
            <a:avLst/>
          </a:prstGeom>
          <a:noFill/>
        </p:spPr>
      </p:pic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4572000"/>
            <a:ext cx="733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982649">
            <a:off x="7008428" y="4890927"/>
            <a:ext cx="809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26284"/>
            <a:ext cx="4419600" cy="295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" y="1447800"/>
            <a:ext cx="4420037" cy="294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18039E-7 L -0.00226 0.511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©_FMárquez_ESCUAÍN_Marzo_2007\©_Fco_Márquez_Escuaín_ (3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59" y="762000"/>
            <a:ext cx="9178559" cy="6096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0960" y="0"/>
            <a:ext cx="8991600" cy="1371600"/>
          </a:xfrm>
        </p:spPr>
        <p:txBody>
          <a:bodyPr>
            <a:noAutofit/>
          </a:bodyPr>
          <a:lstStyle/>
          <a:p>
            <a:pPr algn="ctr"/>
            <a:r>
              <a:rPr lang="es-ES" sz="5200" b="1" dirty="0" smtClean="0">
                <a:solidFill>
                  <a:srgbClr val="FFFF00"/>
                </a:solidFill>
                <a:latin typeface="Ravie" pitchFamily="82" charset="0"/>
              </a:rPr>
              <a:t>Así es y así vive el </a:t>
            </a:r>
            <a:r>
              <a:rPr lang="es-ES" sz="5200" b="1" dirty="0" smtClean="0">
                <a:solidFill>
                  <a:srgbClr val="00CC00"/>
                </a:solidFill>
                <a:latin typeface="Ravie" pitchFamily="82" charset="0"/>
              </a:rPr>
              <a:t>Quebrantahuesos</a:t>
            </a:r>
            <a:endParaRPr lang="en-GB" sz="5200" b="1" dirty="0">
              <a:solidFill>
                <a:srgbClr val="00CC0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3" name="Object 3"/>
          <p:cNvGraphicFramePr>
            <a:graphicFrameLocks noChangeAspect="1"/>
          </p:cNvGraphicFramePr>
          <p:nvPr/>
        </p:nvGraphicFramePr>
        <p:xfrm>
          <a:off x="685800" y="-1"/>
          <a:ext cx="7848600" cy="6853707"/>
        </p:xfrm>
        <a:graphic>
          <a:graphicData uri="http://schemas.openxmlformats.org/presentationml/2006/ole">
            <p:oleObj spid="_x0000_s128003" name="Acrobat Document" r:id="rId3" imgW="3381375" imgH="295275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228600" y="0"/>
          <a:ext cx="8763000" cy="6854927"/>
        </p:xfrm>
        <a:graphic>
          <a:graphicData uri="http://schemas.openxmlformats.org/presentationml/2006/ole">
            <p:oleObj spid="_x0000_s129026" name="Acrobat Document" r:id="rId3" imgW="3543300" imgH="2771775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2706" name="Picture 2" descr="E:\FOTOS\REVISAR\mapapoblaci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100013"/>
            <a:ext cx="8896350" cy="6657975"/>
          </a:xfrm>
          <a:prstGeom prst="rect">
            <a:avLst/>
          </a:prstGeom>
          <a:noFill/>
        </p:spPr>
      </p:pic>
      <p:sp>
        <p:nvSpPr>
          <p:cNvPr id="7" name="6 Elipse"/>
          <p:cNvSpPr/>
          <p:nvPr/>
        </p:nvSpPr>
        <p:spPr>
          <a:xfrm rot="1254355">
            <a:off x="1618241" y="2483319"/>
            <a:ext cx="279944" cy="1527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8 Conector recto de flecha"/>
          <p:cNvCxnSpPr>
            <a:endCxn id="7" idx="0"/>
          </p:cNvCxnSpPr>
          <p:nvPr/>
        </p:nvCxnSpPr>
        <p:spPr>
          <a:xfrm rot="16200000" flipH="1">
            <a:off x="1401160" y="2104039"/>
            <a:ext cx="735747" cy="32867"/>
          </a:xfrm>
          <a:prstGeom prst="straightConnector1">
            <a:avLst/>
          </a:prstGeom>
          <a:ln w="539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Laura de Paz López\Mis documentos\Cuento def\queb_volando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9344"/>
            <a:ext cx="4307903" cy="5248656"/>
          </a:xfrm>
          <a:prstGeom prst="rect">
            <a:avLst/>
          </a:prstGeom>
          <a:noFill/>
        </p:spPr>
      </p:pic>
      <p:cxnSp>
        <p:nvCxnSpPr>
          <p:cNvPr id="4" name="3 Conector recto de flecha"/>
          <p:cNvCxnSpPr/>
          <p:nvPr/>
        </p:nvCxnSpPr>
        <p:spPr>
          <a:xfrm rot="16200000" flipH="1">
            <a:off x="419100" y="2095500"/>
            <a:ext cx="4724400" cy="3429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743200" y="3352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2,85 m</a:t>
            </a:r>
            <a:endParaRPr lang="en-GB" dirty="0">
              <a:latin typeface="Ravie" pitchFamily="82" charset="0"/>
            </a:endParaRPr>
          </a:p>
        </p:txBody>
      </p:sp>
      <p:pic>
        <p:nvPicPr>
          <p:cNvPr id="6148" name="Picture 4" descr="C:\Documents and Settings\Laura de Paz López\Mis documentos\educación ambiental fcq\cosas de quebranta\quebranta blanco.jpg"/>
          <p:cNvPicPr>
            <a:picLocks noChangeAspect="1" noChangeArrowheads="1"/>
          </p:cNvPicPr>
          <p:nvPr/>
        </p:nvPicPr>
        <p:blipFill>
          <a:blip r:embed="rId3"/>
          <a:srcRect l="10967" t="7142" r="8606"/>
          <a:stretch>
            <a:fillRect/>
          </a:stretch>
        </p:blipFill>
        <p:spPr bwMode="auto">
          <a:xfrm>
            <a:off x="1752600" y="228600"/>
            <a:ext cx="1676400" cy="1981200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04800"/>
            <a:ext cx="1849854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 t="14493" r="13044"/>
          <a:stretch>
            <a:fillRect/>
          </a:stretch>
        </p:blipFill>
        <p:spPr bwMode="auto">
          <a:xfrm>
            <a:off x="6096000" y="0"/>
            <a:ext cx="3048000" cy="224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524000"/>
            <a:ext cx="5754336" cy="5334000"/>
          </a:xfrm>
          <a:prstGeom prst="rect">
            <a:avLst/>
          </a:prstGeom>
          <a:noFill/>
        </p:spPr>
      </p:pic>
      <p:cxnSp>
        <p:nvCxnSpPr>
          <p:cNvPr id="13" name="12 Conector recto de flecha"/>
          <p:cNvCxnSpPr/>
          <p:nvPr/>
        </p:nvCxnSpPr>
        <p:spPr>
          <a:xfrm rot="16200000" flipV="1">
            <a:off x="4419600" y="1752600"/>
            <a:ext cx="304800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3962400" y="2590800"/>
            <a:ext cx="3048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quebranta jov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111" y="914398"/>
            <a:ext cx="4525295" cy="4590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8" name="Object 12"/>
          <p:cNvGraphicFramePr>
            <a:graphicFrameLocks noChangeAspect="1"/>
          </p:cNvGraphicFramePr>
          <p:nvPr/>
        </p:nvGraphicFramePr>
        <p:xfrm>
          <a:off x="4724400" y="914400"/>
          <a:ext cx="4278313" cy="4587875"/>
        </p:xfrm>
        <a:graphic>
          <a:graphicData uri="http://schemas.openxmlformats.org/presentationml/2006/ole">
            <p:oleObj spid="_x0000_s70658" name="Image" r:id="rId4" imgW="11817861" imgH="8564772" progId="">
              <p:embed/>
            </p:oleObj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52400" y="228600"/>
            <a:ext cx="8991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rgbClr val="FFFF00"/>
                </a:solidFill>
                <a:latin typeface="Ravie" pitchFamily="82" charset="0"/>
              </a:rPr>
              <a:t>Así se viste el quebrantahuesos</a:t>
            </a:r>
            <a:endParaRPr lang="en-GB" sz="2400" dirty="0"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52600" y="57150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Ravie" pitchFamily="82" charset="0"/>
              </a:rPr>
              <a:t>JOVEN</a:t>
            </a:r>
            <a:endParaRPr lang="en-GB" sz="2000" dirty="0">
              <a:latin typeface="Ravie" pitchFamily="8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400800" y="57150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Ravie" pitchFamily="82" charset="0"/>
              </a:rPr>
              <a:t>ADULTO</a:t>
            </a:r>
            <a:endParaRPr lang="en-GB" sz="2000" dirty="0"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Ravie" pitchFamily="82" charset="0"/>
              </a:rPr>
              <a:t>EL NIDO DEL QUEBRANTAHUESOS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Ravie" pitchFamily="8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6881" y="2326025"/>
            <a:ext cx="6087119" cy="45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5541-400x50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43400"/>
            <a:ext cx="3767288" cy="2514600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33400"/>
            <a:ext cx="435199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http://www.juntadeandalucia.es/medioambiente/web/Noticias_de_prensa/Imagenes/pollo_quebrantahuesos.jp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8425" y="609600"/>
            <a:ext cx="2695575" cy="2028825"/>
          </a:xfrm>
          <a:prstGeom prst="rect">
            <a:avLst/>
          </a:prstGeom>
          <a:noFill/>
        </p:spPr>
      </p:pic>
      <p:sp>
        <p:nvSpPr>
          <p:cNvPr id="10" name="9 Elipse"/>
          <p:cNvSpPr/>
          <p:nvPr/>
        </p:nvSpPr>
        <p:spPr>
          <a:xfrm>
            <a:off x="4191000" y="1295400"/>
            <a:ext cx="838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 descr="C:\Documents and Settings\l\Escritorio\fotos web\cap022.bmp"/>
          <p:cNvPicPr>
            <a:picLocks noChangeAspect="1" noChangeArrowheads="1"/>
          </p:cNvPicPr>
          <p:nvPr/>
        </p:nvPicPr>
        <p:blipFill>
          <a:blip r:embed="rId3"/>
          <a:srcRect l="15623" t="13274" r="20145" b="9740"/>
          <a:stretch>
            <a:fillRect/>
          </a:stretch>
        </p:blipFill>
        <p:spPr bwMode="auto">
          <a:xfrm>
            <a:off x="0" y="0"/>
            <a:ext cx="2457450" cy="2209800"/>
          </a:xfrm>
          <a:prstGeom prst="rect">
            <a:avLst/>
          </a:prstGeom>
          <a:noFill/>
        </p:spPr>
      </p:pic>
      <p:pic>
        <p:nvPicPr>
          <p:cNvPr id="5" name="Picture 14" descr="C:\Documents and Settings\l\Escritorio\fotos web\cap039.bmp"/>
          <p:cNvPicPr>
            <a:picLocks noChangeAspect="1" noChangeArrowheads="1"/>
          </p:cNvPicPr>
          <p:nvPr/>
        </p:nvPicPr>
        <p:blipFill>
          <a:blip r:embed="rId4"/>
          <a:srcRect l="3471" r="17699" b="7425"/>
          <a:stretch>
            <a:fillRect/>
          </a:stretch>
        </p:blipFill>
        <p:spPr bwMode="auto">
          <a:xfrm>
            <a:off x="381000" y="2362200"/>
            <a:ext cx="2819400" cy="2484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990600" y="4953000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3EFB25"/>
                </a:solidFill>
                <a:latin typeface="Ravie" pitchFamily="82" charset="0"/>
              </a:rPr>
              <a:t>LA VUELTA A CASA</a:t>
            </a:r>
            <a:endParaRPr lang="en-GB" sz="4400" dirty="0">
              <a:solidFill>
                <a:srgbClr val="3EFB25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955177">
            <a:off x="3985150" y="4800358"/>
            <a:ext cx="985913" cy="13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 descr="C:\Documents and Settings\Laura de Paz López\Mis documentos\educación ambiental fcq\aperos\aperos-gario cop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401824">
            <a:off x="6113368" y="572326"/>
            <a:ext cx="2438400" cy="1743397"/>
          </a:xfrm>
          <a:prstGeom prst="rect">
            <a:avLst/>
          </a:prstGeom>
          <a:noFill/>
        </p:spPr>
      </p:pic>
      <p:pic>
        <p:nvPicPr>
          <p:cNvPr id="14" name="Picture 7" descr="C:\Documents and Settings\Laura de Paz López\Mis documentos\educación ambiental fcq\aperos\cencerros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5029200"/>
            <a:ext cx="1666876" cy="1109663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7543800" y="1676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Ravie" pitchFamily="82" charset="0"/>
              </a:rPr>
              <a:t>gario</a:t>
            </a:r>
            <a:endParaRPr lang="en-GB" sz="2000" dirty="0">
              <a:latin typeface="Ravie" pitchFamily="82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162800" y="61722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Ravie" pitchFamily="82" charset="0"/>
              </a:rPr>
              <a:t>cencerros</a:t>
            </a:r>
            <a:endParaRPr lang="en-GB" sz="2000" dirty="0">
              <a:latin typeface="Ravie" pitchFamily="82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876800" y="48006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Ravie" pitchFamily="82" charset="0"/>
              </a:rPr>
              <a:t>Tijeras de esquilar</a:t>
            </a:r>
            <a:endParaRPr lang="en-GB" sz="2000" dirty="0">
              <a:latin typeface="Ravie" pitchFamily="82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/>
          <a:srcRect l="11538" r="23077" b="26761"/>
          <a:stretch>
            <a:fillRect/>
          </a:stretch>
        </p:blipFill>
        <p:spPr bwMode="auto">
          <a:xfrm>
            <a:off x="3962400" y="2362200"/>
            <a:ext cx="1981200" cy="151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/>
          <a:srcRect r="51429"/>
          <a:stretch>
            <a:fillRect/>
          </a:stretch>
        </p:blipFill>
        <p:spPr bwMode="auto">
          <a:xfrm>
            <a:off x="6629400" y="2438400"/>
            <a:ext cx="1828800" cy="134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CuadroTexto"/>
          <p:cNvSpPr txBox="1"/>
          <p:nvPr/>
        </p:nvSpPr>
        <p:spPr>
          <a:xfrm>
            <a:off x="4267200" y="3962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Ravie" pitchFamily="82" charset="0"/>
              </a:rPr>
              <a:t>artesa</a:t>
            </a:r>
            <a:endParaRPr lang="en-GB" sz="2000" dirty="0">
              <a:latin typeface="Ravie" pitchFamily="82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10400" y="38100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Ravie" pitchFamily="82" charset="0"/>
              </a:rPr>
              <a:t>arnio</a:t>
            </a:r>
            <a:endParaRPr lang="en-GB" sz="2000" dirty="0">
              <a:latin typeface="Ravie" pitchFamily="82" charset="0"/>
            </a:endParaRPr>
          </a:p>
        </p:txBody>
      </p:sp>
      <p:pic>
        <p:nvPicPr>
          <p:cNvPr id="22" name="Picture 5" descr="http://tbn0.google.com/images?q=tbn:9HOYsMrEKayOqM:http://www.fundaciofauna.org/carlanca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l="7018"/>
          <a:stretch>
            <a:fillRect/>
          </a:stretch>
        </p:blipFill>
        <p:spPr bwMode="auto">
          <a:xfrm>
            <a:off x="838200" y="4800600"/>
            <a:ext cx="1690574" cy="1371600"/>
          </a:xfrm>
          <a:prstGeom prst="rect">
            <a:avLst/>
          </a:prstGeom>
          <a:noFill/>
        </p:spPr>
      </p:pic>
      <p:sp>
        <p:nvSpPr>
          <p:cNvPr id="23" name="22 CuadroTexto"/>
          <p:cNvSpPr txBox="1"/>
          <p:nvPr/>
        </p:nvSpPr>
        <p:spPr>
          <a:xfrm>
            <a:off x="838200" y="61722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Ravie" pitchFamily="82" charset="0"/>
              </a:rPr>
              <a:t>carlanca</a:t>
            </a:r>
            <a:endParaRPr lang="en-GB" sz="2000" dirty="0">
              <a:latin typeface="Ravie" pitchFamily="82" charset="0"/>
            </a:endParaRPr>
          </a:p>
        </p:txBody>
      </p:sp>
      <p:pic>
        <p:nvPicPr>
          <p:cNvPr id="24" name="Picture 13" descr="http://perso.wanadoo.es/necarro/datosdeinteres_archivos/odr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2514600"/>
            <a:ext cx="1295399" cy="1981200"/>
          </a:xfrm>
          <a:prstGeom prst="rect">
            <a:avLst/>
          </a:prstGeom>
          <a:noFill/>
        </p:spPr>
      </p:pic>
      <p:sp>
        <p:nvSpPr>
          <p:cNvPr id="25" name="24 CuadroTexto"/>
          <p:cNvSpPr txBox="1"/>
          <p:nvPr/>
        </p:nvSpPr>
        <p:spPr>
          <a:xfrm>
            <a:off x="1828800" y="37338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Ravie" pitchFamily="82" charset="0"/>
              </a:rPr>
              <a:t>vejigu</a:t>
            </a:r>
            <a:endParaRPr lang="en-GB" sz="2000" dirty="0">
              <a:latin typeface="Ravie" pitchFamily="82" charset="0"/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641068">
            <a:off x="1016902" y="-745757"/>
            <a:ext cx="2133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 descr="C:\Documents and Settings\Laura de Paz López\Mis documentos\educación ambiental fcq\aperos\guadaña copia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200213">
            <a:off x="3721528" y="-639267"/>
            <a:ext cx="3141759" cy="2895600"/>
          </a:xfrm>
          <a:prstGeom prst="rect">
            <a:avLst/>
          </a:prstGeom>
          <a:noFill/>
        </p:spPr>
      </p:pic>
      <p:sp>
        <p:nvSpPr>
          <p:cNvPr id="28" name="27 CuadroTexto"/>
          <p:cNvSpPr txBox="1"/>
          <p:nvPr/>
        </p:nvSpPr>
        <p:spPr>
          <a:xfrm>
            <a:off x="1676400" y="1600199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Ravie" pitchFamily="82" charset="0"/>
              </a:rPr>
              <a:t>horca</a:t>
            </a:r>
            <a:endParaRPr lang="en-GB" sz="2000" dirty="0">
              <a:latin typeface="Ravie" pitchFamily="82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114801" y="160019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Ravie" pitchFamily="82" charset="0"/>
              </a:rPr>
              <a:t>guadaña</a:t>
            </a:r>
            <a:endParaRPr lang="en-GB" sz="2000" dirty="0">
              <a:latin typeface="Ravie" pitchFamily="82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867400" y="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  <a:latin typeface="Ravie" pitchFamily="82" charset="0"/>
              </a:rPr>
              <a:t>aperos</a:t>
            </a:r>
            <a:endParaRPr lang="en-GB" sz="2400" dirty="0" smtClean="0">
              <a:solidFill>
                <a:srgbClr val="FFFF0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  <p:bldP spid="23" grpId="0"/>
      <p:bldP spid="25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0" y="0"/>
            <a:ext cx="92105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52400" y="586740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Ravie" pitchFamily="82" charset="0"/>
              </a:rPr>
              <a:t>¿por qué se fue?</a:t>
            </a:r>
            <a:endParaRPr lang="en-GB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0278" t="45556" r="61108" b="21944"/>
          <a:stretch>
            <a:fillRect/>
          </a:stretch>
        </p:blipFill>
        <p:spPr bwMode="auto">
          <a:xfrm>
            <a:off x="228600" y="304800"/>
            <a:ext cx="304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Elipse"/>
          <p:cNvSpPr/>
          <p:nvPr/>
        </p:nvSpPr>
        <p:spPr>
          <a:xfrm>
            <a:off x="1066800" y="2819400"/>
            <a:ext cx="1143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7912" t="41111" r="723" b="15556"/>
          <a:stretch>
            <a:fillRect/>
          </a:stretch>
        </p:blipFill>
        <p:spPr bwMode="auto">
          <a:xfrm>
            <a:off x="3477846" y="2209800"/>
            <a:ext cx="566615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Documents and Settings\Laura de Paz López\Mis documentos\educación ambiental fcq\amenazas\logo veneno av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28600"/>
            <a:ext cx="1600200" cy="1634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52400"/>
            <a:ext cx="252462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114800"/>
            <a:ext cx="273367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419600"/>
            <a:ext cx="2895600" cy="222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2362200"/>
            <a:ext cx="2081503" cy="158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2362200"/>
            <a:ext cx="2133600" cy="167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152400"/>
            <a:ext cx="2425071" cy="193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2133600"/>
            <a:ext cx="2299555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" name="Object 2"/>
          <p:cNvGraphicFramePr>
            <a:graphicFrameLocks noChangeAspect="1"/>
          </p:cNvGraphicFramePr>
          <p:nvPr/>
        </p:nvGraphicFramePr>
        <p:xfrm>
          <a:off x="6172200" y="2133600"/>
          <a:ext cx="2819400" cy="3200400"/>
        </p:xfrm>
        <a:graphic>
          <a:graphicData uri="http://schemas.openxmlformats.org/presentationml/2006/ole">
            <p:oleObj spid="_x0000_s121858" name="Image" r:id="rId10" imgW="11817861" imgH="8564772" progId="">
              <p:embed/>
            </p:oleObj>
          </a:graphicData>
        </a:graphic>
      </p:graphicFrame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22506" y="152400"/>
            <a:ext cx="24454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2400" y="457200"/>
            <a:ext cx="3429000" cy="253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4114800"/>
            <a:ext cx="278657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5" descr="C:\Documents and Settings\Laura de Paz López\Mis documentos\educación ambiental fcq\amenazas\allimoche envenenado.bm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76600" y="4724400"/>
            <a:ext cx="2781300" cy="1752600"/>
          </a:xfrm>
          <a:prstGeom prst="rect">
            <a:avLst/>
          </a:prstGeom>
          <a:noFill/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96000" y="2362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FOTOS\REVISAR\Tendido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" y="365760"/>
            <a:ext cx="7898710" cy="5924576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3743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http://tbn0.google.com/images?q=tbn:mu7MeshAtzAo5M:http://www.traficoadr.com/senales/images/PRL%2520PELIGRO%2520alta%2520tension%2520peligro%2520de%2520muerte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3200400"/>
            <a:ext cx="1905000" cy="2730503"/>
          </a:xfrm>
          <a:prstGeom prst="rect">
            <a:avLst/>
          </a:prstGeom>
          <a:noFill/>
        </p:spPr>
      </p:pic>
      <p:pic>
        <p:nvPicPr>
          <p:cNvPr id="9" name="Picture 10" descr="C:\Documents and Settings\Laura de Paz López\Mis documentos\educación ambiental fcq\amenazas\alta tension señal ave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200400"/>
            <a:ext cx="2590800" cy="3080174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57200"/>
            <a:ext cx="2209800" cy="342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 descr="C:\Documents and Settings\Laura de Paz López\Mis documentos\educación ambiental fcq\amenazas\guirre electrocutad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4724400"/>
            <a:ext cx="2579757" cy="1390650"/>
          </a:xfrm>
          <a:prstGeom prst="rect">
            <a:avLst/>
          </a:prstGeom>
          <a:noFill/>
        </p:spPr>
      </p:pic>
      <p:pic>
        <p:nvPicPr>
          <p:cNvPr id="12" name="Picture 9" descr="C:\Documents and Settings\Laura de Paz López\Mis documentos\educación ambiental fcq\amenazas\ave electrocutada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400" y="381000"/>
            <a:ext cx="1714500" cy="116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ortar rectángulo de esquina del mismo lado"/>
          <p:cNvSpPr/>
          <p:nvPr/>
        </p:nvSpPr>
        <p:spPr>
          <a:xfrm>
            <a:off x="0" y="5334000"/>
            <a:ext cx="9144000" cy="1524000"/>
          </a:xfrm>
          <a:prstGeom prst="snip2SameRect">
            <a:avLst>
              <a:gd name="adj1" fmla="val 667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4" name="Picture 4" descr="http://www.gifmania.com.pe/profesiones/cazadores/gunma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124200"/>
            <a:ext cx="2724150" cy="2724150"/>
          </a:xfrm>
          <a:prstGeom prst="rect">
            <a:avLst/>
          </a:prstGeom>
          <a:noFill/>
        </p:spPr>
      </p:pic>
      <p:pic>
        <p:nvPicPr>
          <p:cNvPr id="65539" name="Picture 3" descr="C:\Documents and Settings\Laura de Paz López\Mis documentos\educación ambiental fcq\cosas de quebranta\quebranta_muert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038600"/>
            <a:ext cx="1524000" cy="1721223"/>
          </a:xfrm>
          <a:prstGeom prst="rect">
            <a:avLst/>
          </a:prstGeom>
          <a:noFill/>
        </p:spPr>
      </p:pic>
      <p:pic>
        <p:nvPicPr>
          <p:cNvPr id="6" name="Picture 4" descr="un quebrantin recort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1912" y="549274"/>
            <a:ext cx="1804433" cy="2193926"/>
          </a:xfrm>
          <a:prstGeom prst="rect">
            <a:avLst/>
          </a:prstGeom>
          <a:noFill/>
          <a:ln/>
        </p:spPr>
      </p:pic>
      <p:pic>
        <p:nvPicPr>
          <p:cNvPr id="7" name="Picture 4" descr="un quebrantin recort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565165">
            <a:off x="4267200" y="685800"/>
            <a:ext cx="1804433" cy="2193926"/>
          </a:xfrm>
          <a:prstGeom prst="rect">
            <a:avLst/>
          </a:prstGeom>
          <a:noFill/>
          <a:ln/>
        </p:spPr>
      </p:pic>
      <p:pic>
        <p:nvPicPr>
          <p:cNvPr id="8" name="Picture 4" descr="un quebrantin recort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335704">
            <a:off x="4667519" y="2171204"/>
            <a:ext cx="1804433" cy="2193926"/>
          </a:xfrm>
          <a:prstGeom prst="rect">
            <a:avLst/>
          </a:prstGeom>
          <a:noFill/>
          <a:ln/>
        </p:spPr>
      </p:pic>
      <p:sp>
        <p:nvSpPr>
          <p:cNvPr id="9" name="8 CuadroTexto"/>
          <p:cNvSpPr txBox="1"/>
          <p:nvPr/>
        </p:nvSpPr>
        <p:spPr>
          <a:xfrm>
            <a:off x="381000" y="38862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00CC00"/>
                </a:solidFill>
                <a:latin typeface="Ravie" pitchFamily="82" charset="0"/>
              </a:rPr>
              <a:t>CAZA ILEGAL</a:t>
            </a:r>
            <a:endParaRPr lang="en-GB" sz="3600" dirty="0">
              <a:solidFill>
                <a:srgbClr val="00CC00"/>
              </a:solidFill>
              <a:latin typeface="Ravie" pitchFamily="82" charset="0"/>
            </a:endParaRPr>
          </a:p>
        </p:txBody>
      </p:sp>
      <p:pic>
        <p:nvPicPr>
          <p:cNvPr id="11" name="Picture 1" descr="C:\Documents and Settings\Laura de Paz López\Mis documentos\educación ambiental fcq\chinos quebrant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3615" y="990600"/>
            <a:ext cx="6260385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24 -0.01433 C 0.18281 -0.0104 0.05886 -0.01549 0.20781 -0.00902 C 0.22639 -0.00254 0.24115 0.00024 0.26111 0.00162 C 0.26771 0.00394 0.27431 0.00532 0.28108 0.00532 " pathEditMode="relative" ptsTypes="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ortar rectángulo de esquina del mismo lado"/>
          <p:cNvSpPr/>
          <p:nvPr/>
        </p:nvSpPr>
        <p:spPr>
          <a:xfrm>
            <a:off x="8001000" y="685800"/>
            <a:ext cx="1143000" cy="5334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>
              <a:lumMod val="50000"/>
              <a:lumOff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8 Rectángulo"/>
          <p:cNvSpPr/>
          <p:nvPr/>
        </p:nvSpPr>
        <p:spPr>
          <a:xfrm>
            <a:off x="7010400" y="4648200"/>
            <a:ext cx="990600" cy="220980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7 Rectángulo"/>
          <p:cNvSpPr/>
          <p:nvPr/>
        </p:nvSpPr>
        <p:spPr>
          <a:xfrm>
            <a:off x="8001000" y="1219200"/>
            <a:ext cx="1143000" cy="5638800"/>
          </a:xfrm>
          <a:prstGeom prst="rect">
            <a:avLst/>
          </a:prstGeom>
          <a:solidFill>
            <a:schemeClr val="bg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C:\Documents and Settings\Laura de Paz López\Mis documentos\educación ambiental fcq\amenazas\Escalada-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914400"/>
            <a:ext cx="2326521" cy="3886200"/>
          </a:xfrm>
          <a:prstGeom prst="rect">
            <a:avLst/>
          </a:prstGeom>
          <a:noFill/>
        </p:spPr>
      </p:pic>
      <p:pic>
        <p:nvPicPr>
          <p:cNvPr id="64517" name="Picture 5" descr="C:\Documents and Settings\Laura de Paz López\Mis documentos\educación ambiental fcq\cosas de quebranta\dibujo quebranta nido mo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6184" y="3834384"/>
            <a:ext cx="1356102" cy="1066800"/>
          </a:xfrm>
          <a:prstGeom prst="rect">
            <a:avLst/>
          </a:prstGeom>
          <a:noFill/>
        </p:spPr>
      </p:pic>
      <p:pic>
        <p:nvPicPr>
          <p:cNvPr id="64520" name="Picture 8" descr="C:\Documents and Settings\Laura de Paz López\Mis documentos\educación ambiental fcq\cosas de quebranta\quebranta vuela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200400"/>
            <a:ext cx="2037963" cy="1900957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676400" y="228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00CC00"/>
                </a:solidFill>
                <a:latin typeface="Ravie" pitchFamily="82" charset="0"/>
              </a:rPr>
              <a:t>MOLESTIAS</a:t>
            </a:r>
            <a:endParaRPr lang="en-GB" sz="3600" dirty="0">
              <a:solidFill>
                <a:srgbClr val="00CC00"/>
              </a:solidFill>
              <a:latin typeface="Ravie" pitchFamily="82" charset="0"/>
            </a:endParaRPr>
          </a:p>
        </p:txBody>
      </p:sp>
      <p:pic>
        <p:nvPicPr>
          <p:cNvPr id="64519" name="Picture 7" descr="C:\Documents and Settings\Laura de Paz López\Mis documentos\educación ambiental fcq\cosas de quebranta\nido sin quebranta con poll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3810000"/>
            <a:ext cx="1546279" cy="1216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2188 0.034 C 0.00243 0.03331 -0.02257 0.03307 -0.0434 0.0303 C -0.05937 0.02822 -0.07621 0.02128 -0.09132 0.01434 C -0.10434 0.00833 -0.11823 0.00486 -0.13142 0.00023 C -0.14097 -0.003 -0.15 -0.00855 -0.15937 -0.01225 C -0.16962 -0.01619 -0.18003 -0.01896 -0.1901 -0.02289 C -0.19514 -0.02497 -0.19948 -0.02821 -0.20469 -0.03006 C -0.20903 -0.03376 -0.21319 -0.03492 -0.21805 -0.037 C -0.22482 -0.04348 -0.23333 -0.04903 -0.23941 -0.05666 C -0.2493 -0.06868 -0.25746 -0.08395 -0.26736 -0.09574 C -0.27153 -0.10083 -0.27656 -0.10499 -0.28073 -0.10985 C -0.28732 -0.11771 -0.29028 -0.12511 -0.29809 -0.13113 C -0.30746 -0.15032 -0.32413 -0.17067 -0.33802 -0.18455 C -0.34479 -0.19126 -0.34757 -0.19958 -0.35538 -0.20583 C -0.35746 -0.21369 -0.36198 -0.21438 -0.36614 -0.21993 C -0.37239 -0.22826 -0.37934 -0.23566 -0.38611 -0.24306 C -0.39028 -0.24768 -0.38993 -0.25162 -0.39548 -0.2537 C -0.39913 -0.26364 -0.40503 -0.26688 -0.41146 -0.27336 C -0.41319 -0.27521 -0.41545 -0.27636 -0.41666 -0.27867 C -0.41753 -0.28052 -0.41823 -0.28261 -0.41944 -0.28399 C -0.42101 -0.28561 -0.42309 -0.28584 -0.42465 -0.28746 C -0.42708 -0.29001 -0.42882 -0.29417 -0.43142 -0.29648 C -0.43281 -0.29764 -0.43403 -0.29879 -0.43541 -0.29995 C -0.43906 -0.30735 -0.44114 -0.30458 -0.44479 -0.31059 C -0.44826 -0.31637 -0.45156 -0.32331 -0.45538 -0.3284 C -0.46267 -0.33811 -0.45642 -0.32608 -0.46215 -0.33557 C -0.46719 -0.34412 -0.4618 -0.33834 -0.46875 -0.34435 C -0.47066 -0.35175 -0.47535 -0.35337 -0.47812 -0.36031 " pathEditMode="relative" rAng="0" ptsTypes="fffffffffffffffffffffffffffA">
                                      <p:cBhvr>
                                        <p:cTn id="17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" y="-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2133600" y="49530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Ravie" pitchFamily="82" charset="0"/>
              </a:rPr>
              <a:t>¡AYUDÉMOSLE A VOLVER!</a:t>
            </a:r>
            <a:endParaRPr lang="en-GB" sz="54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09600" y="1524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3EFB25"/>
                </a:solidFill>
                <a:latin typeface="Ravie" pitchFamily="82" charset="0"/>
              </a:rPr>
              <a:t>¡ENTRE TODOS!</a:t>
            </a:r>
            <a:endParaRPr lang="en-GB" sz="3200" dirty="0">
              <a:solidFill>
                <a:srgbClr val="3EFB25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FOTOS\MARCAS Y EMISORES\100-0012_IMG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266809" cy="3200400"/>
          </a:xfrm>
          <a:prstGeom prst="rect">
            <a:avLst/>
          </a:prstGeom>
          <a:noFill/>
        </p:spPr>
      </p:pic>
      <p:pic>
        <p:nvPicPr>
          <p:cNvPr id="70659" name="Picture 3" descr="E:\FOTOS\MARCAS Y EMISORES\100-0030_IMG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429314"/>
          </a:xfrm>
          <a:prstGeom prst="rect">
            <a:avLst/>
          </a:prstGeom>
          <a:noFill/>
        </p:spPr>
      </p:pic>
      <p:pic>
        <p:nvPicPr>
          <p:cNvPr id="70660" name="Picture 4" descr="E:\FOTOS\MARCAS Y EMISORES\100-0013_IMG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533204" y="3124396"/>
            <a:ext cx="4266809" cy="3200400"/>
          </a:xfrm>
          <a:prstGeom prst="rect">
            <a:avLst/>
          </a:prstGeom>
          <a:noFill/>
        </p:spPr>
      </p:pic>
      <p:pic>
        <p:nvPicPr>
          <p:cNvPr id="5" name="Picture 2" descr="Imperfecto 22-11-04 X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229922"/>
            <a:ext cx="6172200" cy="4628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nstalación señuel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95600" cy="3290601"/>
          </a:xfrm>
          <a:prstGeom prst="rect">
            <a:avLst/>
          </a:prstGeom>
          <a:noFill/>
        </p:spPr>
      </p:pic>
      <p:pic>
        <p:nvPicPr>
          <p:cNvPr id="6" name="Picture 8" descr="Marcaje 9-11-04 XVI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2400"/>
            <a:ext cx="3568700" cy="2676525"/>
          </a:xfrm>
          <a:prstGeom prst="rect">
            <a:avLst/>
          </a:prstGeom>
          <a:noFill/>
          <a:ln/>
          <a:effectLst/>
        </p:spPr>
      </p:pic>
      <p:pic>
        <p:nvPicPr>
          <p:cNvPr id="7" name="Picture 4" descr="técnicos_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0"/>
            <a:ext cx="5029200" cy="6706383"/>
          </a:xfrm>
          <a:prstGeom prst="rect">
            <a:avLst/>
          </a:prstGeom>
          <a:noFill/>
          <a:ln/>
          <a:effectLst/>
        </p:spPr>
      </p:pic>
      <p:pic>
        <p:nvPicPr>
          <p:cNvPr id="5" name="Picture 6" descr="100-0003_IMG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268288"/>
            <a:ext cx="2486025" cy="33131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20040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  <a:sp3d>
              <a:bevelT w="63500" h="88900"/>
            </a:sp3d>
          </a:bodyPr>
          <a:lstStyle/>
          <a:p>
            <a:r>
              <a:rPr lang="es-ES" sz="5400" dirty="0" smtClean="0">
                <a:solidFill>
                  <a:srgbClr val="FFFF00"/>
                </a:solidFill>
                <a:latin typeface="Ravie" pitchFamily="82" charset="0"/>
              </a:rPr>
              <a:t>¡MUCHAS GRACIAS!</a:t>
            </a:r>
            <a:endParaRPr lang="en-GB" sz="5400" dirty="0">
              <a:solidFill>
                <a:srgbClr val="FFFF00"/>
              </a:solidFill>
              <a:latin typeface="Ravie" pitchFamily="82" charset="0"/>
            </a:endParaRPr>
          </a:p>
        </p:txBody>
      </p:sp>
      <p:pic>
        <p:nvPicPr>
          <p:cNvPr id="11269" name="Picture 5" descr="E:\LOGOTIPOS\logo FCQ a lo lar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1910169"/>
          </a:xfrm>
          <a:prstGeom prst="rect">
            <a:avLst/>
          </a:prstGeom>
          <a:noFill/>
        </p:spPr>
      </p:pic>
      <p:pic>
        <p:nvPicPr>
          <p:cNvPr id="11271" name="Picture 7" descr="http://www.animated-gifs.eu/mammals-mice-1/000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9262" y="2209800"/>
            <a:ext cx="984738" cy="914400"/>
          </a:xfrm>
          <a:prstGeom prst="rect">
            <a:avLst/>
          </a:prstGeom>
          <a:noFill/>
        </p:spPr>
      </p:pic>
      <p:pic>
        <p:nvPicPr>
          <p:cNvPr id="11273" name="Picture 9" descr="http://members.cox.net/gortonraiders208/cat_happy_clapping_lg_nw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4958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rgbClr val="3EF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9 Rectángulo"/>
          <p:cNvSpPr/>
          <p:nvPr/>
        </p:nvSpPr>
        <p:spPr>
          <a:xfrm>
            <a:off x="0" y="2298192"/>
            <a:ext cx="9144000" cy="228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42 Grupo"/>
          <p:cNvGrpSpPr/>
          <p:nvPr/>
        </p:nvGrpSpPr>
        <p:grpSpPr>
          <a:xfrm>
            <a:off x="6595901" y="-118901"/>
            <a:ext cx="2090899" cy="2438400"/>
            <a:chOff x="6595901" y="-118901"/>
            <a:chExt cx="2090899" cy="2438400"/>
          </a:xfrm>
        </p:grpSpPr>
        <p:pic>
          <p:nvPicPr>
            <p:cNvPr id="22" name="Picture 5" descr="C:\Documents and Settings\Laura de Paz López\Mis documentos\educación ambiental fcq\aperos\aperos-gario copia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7401824">
              <a:off x="6248400" y="228600"/>
              <a:ext cx="2438400" cy="1743397"/>
            </a:xfrm>
            <a:prstGeom prst="rect">
              <a:avLst/>
            </a:prstGeom>
            <a:noFill/>
          </p:spPr>
        </p:pic>
        <p:sp>
          <p:nvSpPr>
            <p:cNvPr id="25" name="24 CuadroTexto"/>
            <p:cNvSpPr txBox="1"/>
            <p:nvPr/>
          </p:nvSpPr>
          <p:spPr>
            <a:xfrm>
              <a:off x="7543800" y="1676400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>
                  <a:latin typeface="Ravie" pitchFamily="82" charset="0"/>
                </a:rPr>
                <a:t>gario</a:t>
              </a:r>
              <a:endParaRPr lang="en-GB" sz="2000" dirty="0">
                <a:latin typeface="Ravie" pitchFamily="82" charset="0"/>
              </a:endParaRPr>
            </a:p>
          </p:txBody>
        </p:sp>
      </p:grpSp>
      <p:grpSp>
        <p:nvGrpSpPr>
          <p:cNvPr id="49" name="48 Grupo"/>
          <p:cNvGrpSpPr/>
          <p:nvPr/>
        </p:nvGrpSpPr>
        <p:grpSpPr>
          <a:xfrm>
            <a:off x="7162800" y="5029200"/>
            <a:ext cx="1981200" cy="1543110"/>
            <a:chOff x="7162800" y="5029200"/>
            <a:chExt cx="1981200" cy="1543110"/>
          </a:xfrm>
        </p:grpSpPr>
        <p:pic>
          <p:nvPicPr>
            <p:cNvPr id="23" name="Picture 7" descr="C:\Documents and Settings\Laura de Paz López\Mis documentos\educación ambiental fcq\aperos\cencerros copia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62800" y="5029200"/>
              <a:ext cx="1666876" cy="1109663"/>
            </a:xfrm>
            <a:prstGeom prst="rect">
              <a:avLst/>
            </a:prstGeom>
            <a:noFill/>
          </p:spPr>
        </p:pic>
        <p:sp>
          <p:nvSpPr>
            <p:cNvPr id="27" name="26 CuadroTexto"/>
            <p:cNvSpPr txBox="1"/>
            <p:nvPr/>
          </p:nvSpPr>
          <p:spPr>
            <a:xfrm>
              <a:off x="7162800" y="6172200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>
                  <a:latin typeface="Ravie" pitchFamily="82" charset="0"/>
                </a:rPr>
                <a:t>cencerros</a:t>
              </a:r>
              <a:endParaRPr lang="en-GB" sz="2000" dirty="0">
                <a:latin typeface="Ravie" pitchFamily="82" charset="0"/>
              </a:endParaRPr>
            </a:p>
          </p:txBody>
        </p:sp>
      </p:grpSp>
      <p:grpSp>
        <p:nvGrpSpPr>
          <p:cNvPr id="48" name="47 Grupo"/>
          <p:cNvGrpSpPr/>
          <p:nvPr/>
        </p:nvGrpSpPr>
        <p:grpSpPr>
          <a:xfrm>
            <a:off x="4137551" y="5105157"/>
            <a:ext cx="2720449" cy="1332314"/>
            <a:chOff x="4137551" y="5105157"/>
            <a:chExt cx="2720449" cy="133231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9955177">
              <a:off x="4137551" y="5105157"/>
              <a:ext cx="985913" cy="1332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27 CuadroTexto"/>
            <p:cNvSpPr txBox="1"/>
            <p:nvPr/>
          </p:nvSpPr>
          <p:spPr>
            <a:xfrm>
              <a:off x="5181600" y="5334000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>
                  <a:latin typeface="Ravie" pitchFamily="82" charset="0"/>
                </a:rPr>
                <a:t>Tijeras de esquilar</a:t>
              </a:r>
              <a:endParaRPr lang="en-GB" sz="2000" dirty="0">
                <a:latin typeface="Ravie" pitchFamily="82" charset="0"/>
              </a:endParaRPr>
            </a:p>
          </p:txBody>
        </p:sp>
      </p:grpSp>
      <p:grpSp>
        <p:nvGrpSpPr>
          <p:cNvPr id="45" name="44 Grupo"/>
          <p:cNvGrpSpPr/>
          <p:nvPr/>
        </p:nvGrpSpPr>
        <p:grpSpPr>
          <a:xfrm>
            <a:off x="4495800" y="2514600"/>
            <a:ext cx="1981200" cy="1924110"/>
            <a:chOff x="4495800" y="2514600"/>
            <a:chExt cx="1981200" cy="1924110"/>
          </a:xfrm>
        </p:grpSpPr>
        <p:pic>
          <p:nvPicPr>
            <p:cNvPr id="128002" name="Picture 2"/>
            <p:cNvPicPr>
              <a:picLocks noChangeAspect="1" noChangeArrowheads="1"/>
            </p:cNvPicPr>
            <p:nvPr/>
          </p:nvPicPr>
          <p:blipFill>
            <a:blip r:embed="rId5"/>
            <a:srcRect l="11538" r="23077" b="26761"/>
            <a:stretch>
              <a:fillRect/>
            </a:stretch>
          </p:blipFill>
          <p:spPr bwMode="auto">
            <a:xfrm>
              <a:off x="4495800" y="2514600"/>
              <a:ext cx="1981200" cy="1515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28 CuadroTexto"/>
            <p:cNvSpPr txBox="1"/>
            <p:nvPr/>
          </p:nvSpPr>
          <p:spPr>
            <a:xfrm>
              <a:off x="4876800" y="40386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>
                  <a:latin typeface="Ravie" pitchFamily="82" charset="0"/>
                </a:rPr>
                <a:t>artesa</a:t>
              </a:r>
              <a:endParaRPr lang="en-GB" sz="2000" dirty="0">
                <a:latin typeface="Ravie" pitchFamily="82" charset="0"/>
              </a:endParaRPr>
            </a:p>
          </p:txBody>
        </p:sp>
      </p:grpSp>
      <p:grpSp>
        <p:nvGrpSpPr>
          <p:cNvPr id="46" name="45 Grupo"/>
          <p:cNvGrpSpPr/>
          <p:nvPr/>
        </p:nvGrpSpPr>
        <p:grpSpPr>
          <a:xfrm>
            <a:off x="7010400" y="2438400"/>
            <a:ext cx="1828800" cy="1847910"/>
            <a:chOff x="7010400" y="2438400"/>
            <a:chExt cx="1828800" cy="1847910"/>
          </a:xfrm>
        </p:grpSpPr>
        <p:pic>
          <p:nvPicPr>
            <p:cNvPr id="128003" name="Picture 3"/>
            <p:cNvPicPr>
              <a:picLocks noChangeAspect="1" noChangeArrowheads="1"/>
            </p:cNvPicPr>
            <p:nvPr/>
          </p:nvPicPr>
          <p:blipFill>
            <a:blip r:embed="rId6"/>
            <a:srcRect r="51429"/>
            <a:stretch>
              <a:fillRect/>
            </a:stretch>
          </p:blipFill>
          <p:spPr bwMode="auto">
            <a:xfrm>
              <a:off x="7010400" y="2438400"/>
              <a:ext cx="1828800" cy="1344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29 CuadroTexto"/>
            <p:cNvSpPr txBox="1"/>
            <p:nvPr/>
          </p:nvSpPr>
          <p:spPr>
            <a:xfrm>
              <a:off x="7543800" y="3886200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err="1" smtClean="0">
                  <a:latin typeface="Ravie" pitchFamily="82" charset="0"/>
                </a:rPr>
                <a:t>arnio</a:t>
              </a:r>
              <a:endParaRPr lang="en-GB" sz="2000" dirty="0">
                <a:latin typeface="Ravie" pitchFamily="82" charset="0"/>
              </a:endParaRPr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381000" y="5181600"/>
            <a:ext cx="3505200" cy="1371600"/>
            <a:chOff x="381000" y="5181600"/>
            <a:chExt cx="3505200" cy="1371600"/>
          </a:xfrm>
        </p:grpSpPr>
        <p:pic>
          <p:nvPicPr>
            <p:cNvPr id="128005" name="Picture 5" descr="http://tbn0.google.com/images?q=tbn:9HOYsMrEKayOqM:http://www.fundaciofauna.org/carlanca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/>
            <a:srcRect l="7018"/>
            <a:stretch>
              <a:fillRect/>
            </a:stretch>
          </p:blipFill>
          <p:spPr bwMode="auto">
            <a:xfrm>
              <a:off x="381000" y="5181600"/>
              <a:ext cx="1690574" cy="1371600"/>
            </a:xfrm>
            <a:prstGeom prst="rect">
              <a:avLst/>
            </a:prstGeom>
            <a:noFill/>
          </p:spPr>
        </p:pic>
        <p:sp>
          <p:nvSpPr>
            <p:cNvPr id="31" name="30 CuadroTexto"/>
            <p:cNvSpPr txBox="1"/>
            <p:nvPr/>
          </p:nvSpPr>
          <p:spPr>
            <a:xfrm>
              <a:off x="2133600" y="5638800"/>
              <a:ext cx="1752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>
                  <a:latin typeface="Ravie" pitchFamily="82" charset="0"/>
                </a:rPr>
                <a:t>carlanca</a:t>
              </a:r>
              <a:endParaRPr lang="en-GB" sz="2000" dirty="0">
                <a:latin typeface="Ravie" pitchFamily="82" charset="0"/>
              </a:endParaRPr>
            </a:p>
          </p:txBody>
        </p:sp>
      </p:grpSp>
      <p:sp>
        <p:nvSpPr>
          <p:cNvPr id="32" name="31 CuadroTexto"/>
          <p:cNvSpPr txBox="1"/>
          <p:nvPr/>
        </p:nvSpPr>
        <p:spPr>
          <a:xfrm>
            <a:off x="381000" y="2286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>
                    <a:lumMod val="95000"/>
                  </a:schemeClr>
                </a:solidFill>
                <a:latin typeface="Ravie" pitchFamily="82" charset="0"/>
              </a:rPr>
              <a:t>HIERBA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Ravie" pitchFamily="82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81000" y="24384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  <a:latin typeface="Ravie" pitchFamily="82" charset="0"/>
              </a:rPr>
              <a:t>QUESO</a:t>
            </a:r>
            <a:endParaRPr lang="en-GB" sz="2000" dirty="0">
              <a:solidFill>
                <a:srgbClr val="FF0000"/>
              </a:solidFill>
              <a:latin typeface="Ravie" pitchFamily="82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0" y="46482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>
                    <a:lumMod val="95000"/>
                  </a:schemeClr>
                </a:solidFill>
                <a:latin typeface="Ravie" pitchFamily="82" charset="0"/>
              </a:rPr>
              <a:t>GANADERÍA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Ravie" pitchFamily="82" charset="0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600200" y="2514600"/>
            <a:ext cx="2743200" cy="1981200"/>
            <a:chOff x="1600200" y="2514600"/>
            <a:chExt cx="2743200" cy="1981200"/>
          </a:xfrm>
        </p:grpSpPr>
        <p:pic>
          <p:nvPicPr>
            <p:cNvPr id="128013" name="Picture 13" descr="http://perso.wanadoo.es/necarro/datosdeinteres_archivos/odre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00200" y="2514600"/>
              <a:ext cx="1295399" cy="1981200"/>
            </a:xfrm>
            <a:prstGeom prst="rect">
              <a:avLst/>
            </a:prstGeom>
            <a:noFill/>
          </p:spPr>
        </p:pic>
        <p:sp>
          <p:nvSpPr>
            <p:cNvPr id="36" name="35 CuadroTexto"/>
            <p:cNvSpPr txBox="1"/>
            <p:nvPr/>
          </p:nvSpPr>
          <p:spPr>
            <a:xfrm>
              <a:off x="2971800" y="3276600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err="1" smtClean="0">
                  <a:latin typeface="Ravie" pitchFamily="82" charset="0"/>
                </a:rPr>
                <a:t>vejigu</a:t>
              </a:r>
              <a:endParaRPr lang="en-GB" sz="2000" dirty="0">
                <a:latin typeface="Ravie" pitchFamily="82" charset="0"/>
              </a:endParaRPr>
            </a:p>
          </p:txBody>
        </p:sp>
      </p:grpSp>
      <p:grpSp>
        <p:nvGrpSpPr>
          <p:cNvPr id="41" name="40 Grupo"/>
          <p:cNvGrpSpPr/>
          <p:nvPr/>
        </p:nvGrpSpPr>
        <p:grpSpPr>
          <a:xfrm>
            <a:off x="0" y="-152400"/>
            <a:ext cx="3581400" cy="2133600"/>
            <a:chOff x="293003" y="-21859"/>
            <a:chExt cx="3581400" cy="2133600"/>
          </a:xfrm>
        </p:grpSpPr>
        <p:pic>
          <p:nvPicPr>
            <p:cNvPr id="37" name="Picture 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3641068">
              <a:off x="1016903" y="-745759"/>
              <a:ext cx="2133600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38 CuadroTexto"/>
            <p:cNvSpPr txBox="1"/>
            <p:nvPr/>
          </p:nvSpPr>
          <p:spPr>
            <a:xfrm>
              <a:off x="1676400" y="1600199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>
                  <a:latin typeface="Ravie" pitchFamily="82" charset="0"/>
                </a:rPr>
                <a:t>horca</a:t>
              </a:r>
              <a:endParaRPr lang="en-GB" sz="2000" dirty="0">
                <a:latin typeface="Ravie" pitchFamily="82" charset="0"/>
              </a:endParaRPr>
            </a:p>
          </p:txBody>
        </p:sp>
      </p:grpSp>
      <p:grpSp>
        <p:nvGrpSpPr>
          <p:cNvPr id="42" name="41 Grupo"/>
          <p:cNvGrpSpPr/>
          <p:nvPr/>
        </p:nvGrpSpPr>
        <p:grpSpPr>
          <a:xfrm>
            <a:off x="3429000" y="-685800"/>
            <a:ext cx="3141759" cy="2895600"/>
            <a:chOff x="3492930" y="-334467"/>
            <a:chExt cx="3141759" cy="2895600"/>
          </a:xfrm>
        </p:grpSpPr>
        <p:pic>
          <p:nvPicPr>
            <p:cNvPr id="38" name="Picture 4" descr="C:\Documents and Settings\Laura de Paz López\Mis documentos\educación ambiental fcq\aperos\guadaña copia.gif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20200213">
              <a:off x="3492930" y="-334467"/>
              <a:ext cx="3141759" cy="2895600"/>
            </a:xfrm>
            <a:prstGeom prst="rect">
              <a:avLst/>
            </a:prstGeom>
            <a:noFill/>
          </p:spPr>
        </p:pic>
        <p:sp>
          <p:nvSpPr>
            <p:cNvPr id="40" name="39 CuadroTexto"/>
            <p:cNvSpPr txBox="1"/>
            <p:nvPr/>
          </p:nvSpPr>
          <p:spPr>
            <a:xfrm>
              <a:off x="4114801" y="1600199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>
                  <a:latin typeface="Ravie" pitchFamily="82" charset="0"/>
                </a:rPr>
                <a:t>guadaña</a:t>
              </a:r>
              <a:endParaRPr lang="en-GB" sz="2000" dirty="0">
                <a:latin typeface="Ravie" pitchFamily="8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143000"/>
            <a:ext cx="8458200" cy="1371600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solidFill>
                  <a:srgbClr val="00CC00"/>
                </a:solidFill>
                <a:effectLst/>
                <a:latin typeface="Ravie" pitchFamily="82" charset="0"/>
              </a:rPr>
              <a:t>La ganadería tradicional en Liébana</a:t>
            </a:r>
            <a:endParaRPr lang="en-GB" sz="5400" b="1" dirty="0">
              <a:solidFill>
                <a:srgbClr val="00CC00"/>
              </a:solidFill>
              <a:effectLst/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74320" y="5334000"/>
            <a:ext cx="6096000" cy="832336"/>
          </a:xfrm>
        </p:spPr>
        <p:txBody>
          <a:bodyPr>
            <a:noAutofit/>
          </a:bodyPr>
          <a:lstStyle/>
          <a:p>
            <a:r>
              <a:rPr lang="es-ES" sz="60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Haciendo queso</a:t>
            </a:r>
            <a:endParaRPr lang="en-GB" sz="6000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C:\Documents and Settings\Laura de Paz López\Mis documentos\educación ambiental fcq\cueva del queso\hombre con ques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505200"/>
            <a:ext cx="1930400" cy="2882900"/>
          </a:xfrm>
          <a:prstGeom prst="rect">
            <a:avLst/>
          </a:prstGeom>
          <a:noFill/>
        </p:spPr>
      </p:pic>
      <p:pic>
        <p:nvPicPr>
          <p:cNvPr id="41990" name="Picture 6" descr="C:\Documents and Settings\Laura de Paz López\Mis documentos\educación ambiental fcq\aperos\ganaderia_ordeno_leche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99" y="533400"/>
            <a:ext cx="2735903" cy="2057400"/>
          </a:xfrm>
          <a:prstGeom prst="rect">
            <a:avLst/>
          </a:prstGeom>
          <a:noFill/>
        </p:spPr>
      </p:pic>
      <p:grpSp>
        <p:nvGrpSpPr>
          <p:cNvPr id="2" name="13 Grupo"/>
          <p:cNvGrpSpPr/>
          <p:nvPr/>
        </p:nvGrpSpPr>
        <p:grpSpPr>
          <a:xfrm>
            <a:off x="2514600" y="3505200"/>
            <a:ext cx="914400" cy="3048000"/>
            <a:chOff x="3429000" y="1066800"/>
            <a:chExt cx="1066800" cy="3352800"/>
          </a:xfrm>
        </p:grpSpPr>
        <p:sp>
          <p:nvSpPr>
            <p:cNvPr id="8" name="7 Rectángulo"/>
            <p:cNvSpPr/>
            <p:nvPr/>
          </p:nvSpPr>
          <p:spPr>
            <a:xfrm>
              <a:off x="3429000" y="1066800"/>
              <a:ext cx="1066800" cy="33528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986" name="Picture 2" descr="http://es.geocities.com/f_esteve2001/mongolia/hoguera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81400" y="3505200"/>
              <a:ext cx="762000" cy="762000"/>
            </a:xfrm>
            <a:prstGeom prst="rect">
              <a:avLst/>
            </a:prstGeom>
            <a:noFill/>
          </p:spPr>
        </p:pic>
        <p:pic>
          <p:nvPicPr>
            <p:cNvPr id="41991" name="Picture 7" descr="C:\Documents and Settings\Laura de Paz López\Mis documentos\educación ambiental fcq\aperos\llares-caldero copia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5200" y="1066800"/>
              <a:ext cx="809786" cy="2405063"/>
            </a:xfrm>
            <a:prstGeom prst="rect">
              <a:avLst/>
            </a:prstGeom>
            <a:noFill/>
          </p:spPr>
        </p:pic>
      </p:grpSp>
      <p:pic>
        <p:nvPicPr>
          <p:cNvPr id="45058" name="Picture 2" descr="C:\Documents and Settings\Laura de Paz López\Mis documentos\educación ambiental fcq\aperos\colocando en el arni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2971800"/>
            <a:ext cx="1600200" cy="2438400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7744" y="3429000"/>
            <a:ext cx="3759200" cy="2819400"/>
          </a:xfrm>
          <a:prstGeom prst="rect">
            <a:avLst/>
          </a:prstGeom>
          <a:noFill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37560" y="609600"/>
            <a:ext cx="51206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22 CuadroTexto"/>
          <p:cNvSpPr txBox="1"/>
          <p:nvPr/>
        </p:nvSpPr>
        <p:spPr>
          <a:xfrm>
            <a:off x="0" y="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>
                <a:solidFill>
                  <a:srgbClr val="FFFF00"/>
                </a:solidFill>
                <a:latin typeface="Ravie" pitchFamily="82" charset="0"/>
              </a:rPr>
              <a:t>¿qué están haciendo?</a:t>
            </a:r>
            <a:endParaRPr lang="en-GB" sz="2200" dirty="0">
              <a:solidFill>
                <a:srgbClr val="FFFF0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C:\Documents and Settings\Laura de Paz López\Mis documentos\educación ambiental fcq\cueva del queso\hombre con ques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3962400"/>
            <a:ext cx="1675281" cy="2501900"/>
          </a:xfrm>
          <a:prstGeom prst="rect">
            <a:avLst/>
          </a:prstGeom>
          <a:noFill/>
        </p:spPr>
      </p:pic>
      <p:pic>
        <p:nvPicPr>
          <p:cNvPr id="41990" name="Picture 6" descr="C:\Documents and Settings\Laura de Paz López\Mis documentos\educación ambiental fcq\aperos\ganaderia_ordeno_leche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"/>
            <a:ext cx="2178590" cy="1638300"/>
          </a:xfrm>
          <a:prstGeom prst="rect">
            <a:avLst/>
          </a:prstGeom>
          <a:noFill/>
        </p:spPr>
      </p:pic>
      <p:grpSp>
        <p:nvGrpSpPr>
          <p:cNvPr id="14" name="13 Grupo"/>
          <p:cNvGrpSpPr/>
          <p:nvPr/>
        </p:nvGrpSpPr>
        <p:grpSpPr>
          <a:xfrm>
            <a:off x="3200400" y="533400"/>
            <a:ext cx="914400" cy="3048000"/>
            <a:chOff x="3429000" y="1066800"/>
            <a:chExt cx="1066800" cy="3352800"/>
          </a:xfrm>
        </p:grpSpPr>
        <p:sp>
          <p:nvSpPr>
            <p:cNvPr id="8" name="7 Rectángulo"/>
            <p:cNvSpPr/>
            <p:nvPr/>
          </p:nvSpPr>
          <p:spPr>
            <a:xfrm>
              <a:off x="3429000" y="1066800"/>
              <a:ext cx="1066800" cy="33528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986" name="Picture 2" descr="http://es.geocities.com/f_esteve2001/mongolia/hoguera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81400" y="3505200"/>
              <a:ext cx="762000" cy="762000"/>
            </a:xfrm>
            <a:prstGeom prst="rect">
              <a:avLst/>
            </a:prstGeom>
            <a:noFill/>
          </p:spPr>
        </p:pic>
        <p:pic>
          <p:nvPicPr>
            <p:cNvPr id="41991" name="Picture 7" descr="C:\Documents and Settings\Laura de Paz López\Mis documentos\educación ambiental fcq\aperos\llares-caldero copia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5200" y="1066800"/>
              <a:ext cx="809786" cy="2405063"/>
            </a:xfrm>
            <a:prstGeom prst="rect">
              <a:avLst/>
            </a:prstGeom>
            <a:noFill/>
          </p:spPr>
        </p:pic>
      </p:grpSp>
      <p:pic>
        <p:nvPicPr>
          <p:cNvPr id="45058" name="Picture 2" descr="C:\Documents and Settings\Laura de Paz López\Mis documentos\educación ambiental fcq\aperos\colocando en el arni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838200"/>
            <a:ext cx="1457325" cy="2220686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6400" y="3600450"/>
            <a:ext cx="3429000" cy="2571750"/>
          </a:xfrm>
          <a:prstGeom prst="rect">
            <a:avLst/>
          </a:prstGeom>
          <a:noFill/>
        </p:spPr>
      </p:pic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2743200"/>
            <a:ext cx="2667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9"/>
          <a:srcRect l="13163"/>
          <a:stretch>
            <a:fillRect/>
          </a:stretch>
        </p:blipFill>
        <p:spPr bwMode="auto">
          <a:xfrm>
            <a:off x="228600" y="4495800"/>
            <a:ext cx="29718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2209800"/>
            <a:ext cx="2667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14 Imagen" descr="http://www.quesogamonedo.com/imagenes/elab_4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8200" y="609600"/>
            <a:ext cx="26670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914400" y="2209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ordeño</a:t>
            </a:r>
            <a:endParaRPr lang="en-GB" dirty="0">
              <a:latin typeface="Ravie" pitchFamily="82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752600" y="3657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reposo</a:t>
            </a:r>
            <a:endParaRPr lang="en-GB" dirty="0">
              <a:latin typeface="Ravie" pitchFamily="82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181600" y="1828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cuajado</a:t>
            </a:r>
            <a:endParaRPr lang="en-GB" dirty="0">
              <a:latin typeface="Ravie" pitchFamily="82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419600" y="3200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Corte y desuerado</a:t>
            </a:r>
            <a:endParaRPr lang="en-GB" dirty="0">
              <a:latin typeface="Ravie" pitchFamily="82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391400" y="3048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moldeado</a:t>
            </a:r>
            <a:endParaRPr lang="en-GB" dirty="0">
              <a:latin typeface="Ravie" pitchFamily="82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28600" y="5943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Secado y ahumado</a:t>
            </a:r>
            <a:endParaRPr lang="en-GB" dirty="0">
              <a:latin typeface="Ravie" pitchFamily="82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257800" y="6172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Maduración en la cueva</a:t>
            </a:r>
            <a:endParaRPr lang="en-GB" dirty="0">
              <a:latin typeface="Ravie" pitchFamily="82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0" y="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>
                <a:solidFill>
                  <a:srgbClr val="FFFF00"/>
                </a:solidFill>
                <a:latin typeface="Ravie" pitchFamily="82" charset="0"/>
              </a:rPr>
              <a:t>Pasos en la elaboración tradicional de queso</a:t>
            </a:r>
            <a:endParaRPr lang="en-GB" sz="2200" dirty="0">
              <a:solidFill>
                <a:srgbClr val="FFFF0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nature.wallpaperme.com/3920-2/Picos+de+Europa+National+Park_+Asturias_+Sp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1"/>
            <a:ext cx="9143998" cy="6857999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1371600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 smtClean="0">
                <a:solidFill>
                  <a:srgbClr val="FFFF00"/>
                </a:solidFill>
                <a:latin typeface="Ravie" pitchFamily="82" charset="0"/>
              </a:rPr>
              <a:t>Conociendo a mis vecinos</a:t>
            </a:r>
            <a:endParaRPr lang="en-GB" sz="5400" b="1" dirty="0"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" y="5334000"/>
            <a:ext cx="8610600" cy="984736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Las plantas visten la montaña</a:t>
            </a:r>
            <a:endParaRPr lang="en-GB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29 Grupo"/>
          <p:cNvGrpSpPr/>
          <p:nvPr/>
        </p:nvGrpSpPr>
        <p:grpSpPr>
          <a:xfrm>
            <a:off x="432816" y="-152400"/>
            <a:ext cx="8711184" cy="7010400"/>
            <a:chOff x="432816" y="-152400"/>
            <a:chExt cx="8711184" cy="7010400"/>
          </a:xfrm>
        </p:grpSpPr>
        <p:sp>
          <p:nvSpPr>
            <p:cNvPr id="14" name="13 Rectángulo"/>
            <p:cNvSpPr/>
            <p:nvPr/>
          </p:nvSpPr>
          <p:spPr>
            <a:xfrm>
              <a:off x="8534400" y="6096000"/>
              <a:ext cx="609600" cy="762000"/>
            </a:xfrm>
            <a:prstGeom prst="rect">
              <a:avLst/>
            </a:prstGeom>
            <a:solidFill>
              <a:srgbClr val="00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4 Forma libre"/>
            <p:cNvSpPr/>
            <p:nvPr/>
          </p:nvSpPr>
          <p:spPr>
            <a:xfrm>
              <a:off x="685800" y="-152400"/>
              <a:ext cx="7315200" cy="6858000"/>
            </a:xfrm>
            <a:custGeom>
              <a:avLst/>
              <a:gdLst>
                <a:gd name="connsiteX0" fmla="*/ 1507744 w 10129520"/>
                <a:gd name="connsiteY0" fmla="*/ 5346192 h 6362192"/>
                <a:gd name="connsiteX1" fmla="*/ 3324352 w 10129520"/>
                <a:gd name="connsiteY1" fmla="*/ 18288 h 6362192"/>
                <a:gd name="connsiteX2" fmla="*/ 6640576 w 10129520"/>
                <a:gd name="connsiteY2" fmla="*/ 5236464 h 6362192"/>
                <a:gd name="connsiteX3" fmla="*/ 9237472 w 10129520"/>
                <a:gd name="connsiteY3" fmla="*/ 6016752 h 6362192"/>
                <a:gd name="connsiteX4" fmla="*/ 1288288 w 10129520"/>
                <a:gd name="connsiteY4" fmla="*/ 6114288 h 6362192"/>
                <a:gd name="connsiteX5" fmla="*/ 1507744 w 10129520"/>
                <a:gd name="connsiteY5" fmla="*/ 5346192 h 6362192"/>
                <a:gd name="connsiteX0" fmla="*/ 1507744 w 10129520"/>
                <a:gd name="connsiteY0" fmla="*/ 5346192 h 6362192"/>
                <a:gd name="connsiteX1" fmla="*/ 3324352 w 10129520"/>
                <a:gd name="connsiteY1" fmla="*/ 18288 h 6362192"/>
                <a:gd name="connsiteX2" fmla="*/ 6640576 w 10129520"/>
                <a:gd name="connsiteY2" fmla="*/ 5236464 h 6362192"/>
                <a:gd name="connsiteX3" fmla="*/ 9237472 w 10129520"/>
                <a:gd name="connsiteY3" fmla="*/ 6016752 h 6362192"/>
                <a:gd name="connsiteX4" fmla="*/ 1288288 w 10129520"/>
                <a:gd name="connsiteY4" fmla="*/ 6114288 h 6362192"/>
                <a:gd name="connsiteX5" fmla="*/ 1507744 w 10129520"/>
                <a:gd name="connsiteY5" fmla="*/ 5346192 h 6362192"/>
                <a:gd name="connsiteX0" fmla="*/ 1507744 w 10129520"/>
                <a:gd name="connsiteY0" fmla="*/ 5346192 h 6362192"/>
                <a:gd name="connsiteX1" fmla="*/ 3324352 w 10129520"/>
                <a:gd name="connsiteY1" fmla="*/ 18288 h 6362192"/>
                <a:gd name="connsiteX2" fmla="*/ 6640576 w 10129520"/>
                <a:gd name="connsiteY2" fmla="*/ 5236464 h 6362192"/>
                <a:gd name="connsiteX3" fmla="*/ 9237472 w 10129520"/>
                <a:gd name="connsiteY3" fmla="*/ 6016752 h 6362192"/>
                <a:gd name="connsiteX4" fmla="*/ 1288288 w 10129520"/>
                <a:gd name="connsiteY4" fmla="*/ 6114288 h 6362192"/>
                <a:gd name="connsiteX5" fmla="*/ 1507744 w 10129520"/>
                <a:gd name="connsiteY5" fmla="*/ 5346192 h 6362192"/>
                <a:gd name="connsiteX0" fmla="*/ 1507744 w 10129520"/>
                <a:gd name="connsiteY0" fmla="*/ 5346192 h 6362192"/>
                <a:gd name="connsiteX1" fmla="*/ 3324352 w 10129520"/>
                <a:gd name="connsiteY1" fmla="*/ 18288 h 6362192"/>
                <a:gd name="connsiteX2" fmla="*/ 6640576 w 10129520"/>
                <a:gd name="connsiteY2" fmla="*/ 5236464 h 6362192"/>
                <a:gd name="connsiteX3" fmla="*/ 9237472 w 10129520"/>
                <a:gd name="connsiteY3" fmla="*/ 6016752 h 6362192"/>
                <a:gd name="connsiteX4" fmla="*/ 1288288 w 10129520"/>
                <a:gd name="connsiteY4" fmla="*/ 6114288 h 6362192"/>
                <a:gd name="connsiteX5" fmla="*/ 1507744 w 10129520"/>
                <a:gd name="connsiteY5" fmla="*/ 5346192 h 6362192"/>
                <a:gd name="connsiteX0" fmla="*/ 1509268 w 10131044"/>
                <a:gd name="connsiteY0" fmla="*/ 5346192 h 6361176"/>
                <a:gd name="connsiteX1" fmla="*/ 3325876 w 10131044"/>
                <a:gd name="connsiteY1" fmla="*/ 18288 h 6361176"/>
                <a:gd name="connsiteX2" fmla="*/ 6642100 w 10131044"/>
                <a:gd name="connsiteY2" fmla="*/ 5236464 h 6361176"/>
                <a:gd name="connsiteX3" fmla="*/ 9238996 w 10131044"/>
                <a:gd name="connsiteY3" fmla="*/ 6016752 h 6361176"/>
                <a:gd name="connsiteX4" fmla="*/ 1289812 w 10131044"/>
                <a:gd name="connsiteY4" fmla="*/ 6114288 h 6361176"/>
                <a:gd name="connsiteX5" fmla="*/ 1500124 w 10131044"/>
                <a:gd name="connsiteY5" fmla="*/ 6108192 h 6361176"/>
                <a:gd name="connsiteX6" fmla="*/ 1509268 w 10131044"/>
                <a:gd name="connsiteY6" fmla="*/ 5346192 h 6361176"/>
                <a:gd name="connsiteX0" fmla="*/ 342392 w 8964168"/>
                <a:gd name="connsiteY0" fmla="*/ 5346192 h 6361176"/>
                <a:gd name="connsiteX1" fmla="*/ 2159000 w 8964168"/>
                <a:gd name="connsiteY1" fmla="*/ 18288 h 6361176"/>
                <a:gd name="connsiteX2" fmla="*/ 5475224 w 8964168"/>
                <a:gd name="connsiteY2" fmla="*/ 5236464 h 6361176"/>
                <a:gd name="connsiteX3" fmla="*/ 8072120 w 8964168"/>
                <a:gd name="connsiteY3" fmla="*/ 6016752 h 6361176"/>
                <a:gd name="connsiteX4" fmla="*/ 122936 w 8964168"/>
                <a:gd name="connsiteY4" fmla="*/ 6114288 h 6361176"/>
                <a:gd name="connsiteX5" fmla="*/ 650748 w 8964168"/>
                <a:gd name="connsiteY5" fmla="*/ 6120892 h 6361176"/>
                <a:gd name="connsiteX6" fmla="*/ 333248 w 8964168"/>
                <a:gd name="connsiteY6" fmla="*/ 6108192 h 6361176"/>
                <a:gd name="connsiteX7" fmla="*/ 342392 w 8964168"/>
                <a:gd name="connsiteY7" fmla="*/ 5346192 h 6361176"/>
                <a:gd name="connsiteX0" fmla="*/ 599294 w 8841232"/>
                <a:gd name="connsiteY0" fmla="*/ 5346192 h 6361176"/>
                <a:gd name="connsiteX1" fmla="*/ 2036064 w 8841232"/>
                <a:gd name="connsiteY1" fmla="*/ 18288 h 6361176"/>
                <a:gd name="connsiteX2" fmla="*/ 5352288 w 8841232"/>
                <a:gd name="connsiteY2" fmla="*/ 5236464 h 6361176"/>
                <a:gd name="connsiteX3" fmla="*/ 7949184 w 8841232"/>
                <a:gd name="connsiteY3" fmla="*/ 6016752 h 6361176"/>
                <a:gd name="connsiteX4" fmla="*/ 0 w 8841232"/>
                <a:gd name="connsiteY4" fmla="*/ 6114288 h 6361176"/>
                <a:gd name="connsiteX5" fmla="*/ 527812 w 8841232"/>
                <a:gd name="connsiteY5" fmla="*/ 6120892 h 6361176"/>
                <a:gd name="connsiteX6" fmla="*/ 210312 w 8841232"/>
                <a:gd name="connsiteY6" fmla="*/ 6108192 h 6361176"/>
                <a:gd name="connsiteX7" fmla="*/ 599294 w 8841232"/>
                <a:gd name="connsiteY7" fmla="*/ 5346192 h 6361176"/>
                <a:gd name="connsiteX0" fmla="*/ 599294 w 8841232"/>
                <a:gd name="connsiteY0" fmla="*/ 5830485 h 6721602"/>
                <a:gd name="connsiteX1" fmla="*/ 1105206 w 8841232"/>
                <a:gd name="connsiteY1" fmla="*/ 2705269 h 6721602"/>
                <a:gd name="connsiteX2" fmla="*/ 2036064 w 8841232"/>
                <a:gd name="connsiteY2" fmla="*/ 502581 h 6721602"/>
                <a:gd name="connsiteX3" fmla="*/ 5352288 w 8841232"/>
                <a:gd name="connsiteY3" fmla="*/ 5720757 h 6721602"/>
                <a:gd name="connsiteX4" fmla="*/ 7949184 w 8841232"/>
                <a:gd name="connsiteY4" fmla="*/ 6501045 h 6721602"/>
                <a:gd name="connsiteX5" fmla="*/ 0 w 8841232"/>
                <a:gd name="connsiteY5" fmla="*/ 6598581 h 6721602"/>
                <a:gd name="connsiteX6" fmla="*/ 527812 w 8841232"/>
                <a:gd name="connsiteY6" fmla="*/ 6605185 h 6721602"/>
                <a:gd name="connsiteX7" fmla="*/ 210312 w 8841232"/>
                <a:gd name="connsiteY7" fmla="*/ 6592485 h 6721602"/>
                <a:gd name="connsiteX8" fmla="*/ 599294 w 8841232"/>
                <a:gd name="connsiteY8" fmla="*/ 5830485 h 6721602"/>
                <a:gd name="connsiteX0" fmla="*/ 599294 w 8841232"/>
                <a:gd name="connsiteY0" fmla="*/ 5830485 h 6721602"/>
                <a:gd name="connsiteX1" fmla="*/ 1105206 w 8841232"/>
                <a:gd name="connsiteY1" fmla="*/ 2705269 h 6721602"/>
                <a:gd name="connsiteX2" fmla="*/ 2036064 w 8841232"/>
                <a:gd name="connsiteY2" fmla="*/ 502581 h 6721602"/>
                <a:gd name="connsiteX3" fmla="*/ 5352288 w 8841232"/>
                <a:gd name="connsiteY3" fmla="*/ 5720757 h 6721602"/>
                <a:gd name="connsiteX4" fmla="*/ 7949184 w 8841232"/>
                <a:gd name="connsiteY4" fmla="*/ 6501045 h 6721602"/>
                <a:gd name="connsiteX5" fmla="*/ 0 w 8841232"/>
                <a:gd name="connsiteY5" fmla="*/ 6598581 h 6721602"/>
                <a:gd name="connsiteX6" fmla="*/ 527812 w 8841232"/>
                <a:gd name="connsiteY6" fmla="*/ 6605185 h 6721602"/>
                <a:gd name="connsiteX7" fmla="*/ 210312 w 8841232"/>
                <a:gd name="connsiteY7" fmla="*/ 6592485 h 6721602"/>
                <a:gd name="connsiteX8" fmla="*/ 599294 w 8841232"/>
                <a:gd name="connsiteY8" fmla="*/ 5830485 h 6721602"/>
                <a:gd name="connsiteX0" fmla="*/ 599294 w 7321882"/>
                <a:gd name="connsiteY0" fmla="*/ 5830485 h 6721602"/>
                <a:gd name="connsiteX1" fmla="*/ 1105206 w 7321882"/>
                <a:gd name="connsiteY1" fmla="*/ 2705269 h 6721602"/>
                <a:gd name="connsiteX2" fmla="*/ 2036064 w 7321882"/>
                <a:gd name="connsiteY2" fmla="*/ 502581 h 6721602"/>
                <a:gd name="connsiteX3" fmla="*/ 5352288 w 7321882"/>
                <a:gd name="connsiteY3" fmla="*/ 5720757 h 6721602"/>
                <a:gd name="connsiteX4" fmla="*/ 6429834 w 7321882"/>
                <a:gd name="connsiteY4" fmla="*/ 6501045 h 6721602"/>
                <a:gd name="connsiteX5" fmla="*/ 0 w 7321882"/>
                <a:gd name="connsiteY5" fmla="*/ 6598581 h 6721602"/>
                <a:gd name="connsiteX6" fmla="*/ 527812 w 7321882"/>
                <a:gd name="connsiteY6" fmla="*/ 6605185 h 6721602"/>
                <a:gd name="connsiteX7" fmla="*/ 210312 w 7321882"/>
                <a:gd name="connsiteY7" fmla="*/ 6592485 h 6721602"/>
                <a:gd name="connsiteX8" fmla="*/ 599294 w 7321882"/>
                <a:gd name="connsiteY8" fmla="*/ 5830485 h 6721602"/>
                <a:gd name="connsiteX0" fmla="*/ 400896 w 7060178"/>
                <a:gd name="connsiteY0" fmla="*/ 5830485 h 6721602"/>
                <a:gd name="connsiteX1" fmla="*/ 906808 w 7060178"/>
                <a:gd name="connsiteY1" fmla="*/ 2705269 h 6721602"/>
                <a:gd name="connsiteX2" fmla="*/ 1837666 w 7060178"/>
                <a:gd name="connsiteY2" fmla="*/ 502581 h 6721602"/>
                <a:gd name="connsiteX3" fmla="*/ 5153890 w 7060178"/>
                <a:gd name="connsiteY3" fmla="*/ 5720757 h 6721602"/>
                <a:gd name="connsiteX4" fmla="*/ 6231436 w 7060178"/>
                <a:gd name="connsiteY4" fmla="*/ 6501045 h 6721602"/>
                <a:gd name="connsiteX5" fmla="*/ 181440 w 7060178"/>
                <a:gd name="connsiteY5" fmla="*/ 6598581 h 6721602"/>
                <a:gd name="connsiteX6" fmla="*/ 329414 w 7060178"/>
                <a:gd name="connsiteY6" fmla="*/ 6605185 h 6721602"/>
                <a:gd name="connsiteX7" fmla="*/ 11914 w 7060178"/>
                <a:gd name="connsiteY7" fmla="*/ 6592485 h 6721602"/>
                <a:gd name="connsiteX8" fmla="*/ 400896 w 7060178"/>
                <a:gd name="connsiteY8" fmla="*/ 5830485 h 6721602"/>
                <a:gd name="connsiteX0" fmla="*/ 443187 w 7102469"/>
                <a:gd name="connsiteY0" fmla="*/ 5830485 h 6721602"/>
                <a:gd name="connsiteX1" fmla="*/ 949099 w 7102469"/>
                <a:gd name="connsiteY1" fmla="*/ 2705269 h 6721602"/>
                <a:gd name="connsiteX2" fmla="*/ 1879957 w 7102469"/>
                <a:gd name="connsiteY2" fmla="*/ 502581 h 6721602"/>
                <a:gd name="connsiteX3" fmla="*/ 5196181 w 7102469"/>
                <a:gd name="connsiteY3" fmla="*/ 5720757 h 6721602"/>
                <a:gd name="connsiteX4" fmla="*/ 6273727 w 7102469"/>
                <a:gd name="connsiteY4" fmla="*/ 6501045 h 6721602"/>
                <a:gd name="connsiteX5" fmla="*/ 223731 w 7102469"/>
                <a:gd name="connsiteY5" fmla="*/ 6598581 h 6721602"/>
                <a:gd name="connsiteX6" fmla="*/ 371705 w 7102469"/>
                <a:gd name="connsiteY6" fmla="*/ 6605185 h 6721602"/>
                <a:gd name="connsiteX7" fmla="*/ 54205 w 7102469"/>
                <a:gd name="connsiteY7" fmla="*/ 6592485 h 6721602"/>
                <a:gd name="connsiteX8" fmla="*/ 350343 w 7102469"/>
                <a:gd name="connsiteY8" fmla="*/ 6584263 h 6721602"/>
                <a:gd name="connsiteX9" fmla="*/ 443187 w 7102469"/>
                <a:gd name="connsiteY9" fmla="*/ 5830485 h 6721602"/>
                <a:gd name="connsiteX0" fmla="*/ 219456 w 6878738"/>
                <a:gd name="connsiteY0" fmla="*/ 5830485 h 6946066"/>
                <a:gd name="connsiteX1" fmla="*/ 725368 w 6878738"/>
                <a:gd name="connsiteY1" fmla="*/ 2705269 h 6946066"/>
                <a:gd name="connsiteX2" fmla="*/ 1656226 w 6878738"/>
                <a:gd name="connsiteY2" fmla="*/ 502581 h 6946066"/>
                <a:gd name="connsiteX3" fmla="*/ 4972450 w 6878738"/>
                <a:gd name="connsiteY3" fmla="*/ 5720757 h 6946066"/>
                <a:gd name="connsiteX4" fmla="*/ 6049996 w 6878738"/>
                <a:gd name="connsiteY4" fmla="*/ 6501045 h 6946066"/>
                <a:gd name="connsiteX5" fmla="*/ 0 w 6878738"/>
                <a:gd name="connsiteY5" fmla="*/ 6598581 h 6946066"/>
                <a:gd name="connsiteX6" fmla="*/ 147974 w 6878738"/>
                <a:gd name="connsiteY6" fmla="*/ 6605185 h 6946066"/>
                <a:gd name="connsiteX7" fmla="*/ 362247 w 6878738"/>
                <a:gd name="connsiteY7" fmla="*/ 6816949 h 6946066"/>
                <a:gd name="connsiteX8" fmla="*/ 126612 w 6878738"/>
                <a:gd name="connsiteY8" fmla="*/ 6584263 h 6946066"/>
                <a:gd name="connsiteX9" fmla="*/ 219456 w 6878738"/>
                <a:gd name="connsiteY9" fmla="*/ 5830485 h 69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78738" h="6946066">
                  <a:moveTo>
                    <a:pt x="219456" y="5830485"/>
                  </a:moveTo>
                  <a:cubicBezTo>
                    <a:pt x="368605" y="5182616"/>
                    <a:pt x="485906" y="3593253"/>
                    <a:pt x="725368" y="2705269"/>
                  </a:cubicBezTo>
                  <a:cubicBezTo>
                    <a:pt x="964830" y="1817285"/>
                    <a:pt x="986363" y="0"/>
                    <a:pt x="1656226" y="502581"/>
                  </a:cubicBezTo>
                  <a:cubicBezTo>
                    <a:pt x="2511698" y="484293"/>
                    <a:pt x="4240155" y="4721013"/>
                    <a:pt x="4972450" y="5720757"/>
                  </a:cubicBezTo>
                  <a:cubicBezTo>
                    <a:pt x="5704745" y="6720501"/>
                    <a:pt x="6878738" y="6354741"/>
                    <a:pt x="6049996" y="6501045"/>
                  </a:cubicBezTo>
                  <a:cubicBezTo>
                    <a:pt x="5221254" y="6647349"/>
                    <a:pt x="1236895" y="6581224"/>
                    <a:pt x="0" y="6598581"/>
                  </a:cubicBezTo>
                  <a:lnTo>
                    <a:pt x="147974" y="6605185"/>
                  </a:lnTo>
                  <a:cubicBezTo>
                    <a:pt x="183026" y="6604169"/>
                    <a:pt x="350333" y="6946066"/>
                    <a:pt x="362247" y="6816949"/>
                  </a:cubicBezTo>
                  <a:cubicBezTo>
                    <a:pt x="308042" y="6813462"/>
                    <a:pt x="150410" y="6748674"/>
                    <a:pt x="126612" y="6584263"/>
                  </a:cubicBezTo>
                  <a:cubicBezTo>
                    <a:pt x="102814" y="6419852"/>
                    <a:pt x="69018" y="6476984"/>
                    <a:pt x="219456" y="5830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7 Forma libre"/>
            <p:cNvSpPr/>
            <p:nvPr/>
          </p:nvSpPr>
          <p:spPr>
            <a:xfrm>
              <a:off x="914400" y="3886200"/>
              <a:ext cx="5029200" cy="1447800"/>
            </a:xfrm>
            <a:custGeom>
              <a:avLst/>
              <a:gdLst>
                <a:gd name="connsiteX0" fmla="*/ 0 w 4876800"/>
                <a:gd name="connsiteY0" fmla="*/ 0 h 1066800"/>
                <a:gd name="connsiteX1" fmla="*/ 4876800 w 4876800"/>
                <a:gd name="connsiteY1" fmla="*/ 0 h 1066800"/>
                <a:gd name="connsiteX2" fmla="*/ 4876800 w 4876800"/>
                <a:gd name="connsiteY2" fmla="*/ 1066800 h 1066800"/>
                <a:gd name="connsiteX3" fmla="*/ 0 w 4876800"/>
                <a:gd name="connsiteY3" fmla="*/ 1066800 h 1066800"/>
                <a:gd name="connsiteX4" fmla="*/ 0 w 4876800"/>
                <a:gd name="connsiteY4" fmla="*/ 0 h 1066800"/>
                <a:gd name="connsiteX0" fmla="*/ 304800 w 5181600"/>
                <a:gd name="connsiteY0" fmla="*/ 0 h 1066800"/>
                <a:gd name="connsiteX1" fmla="*/ 5181600 w 5181600"/>
                <a:gd name="connsiteY1" fmla="*/ 0 h 1066800"/>
                <a:gd name="connsiteX2" fmla="*/ 5181600 w 5181600"/>
                <a:gd name="connsiteY2" fmla="*/ 1066800 h 1066800"/>
                <a:gd name="connsiteX3" fmla="*/ 0 w 5181600"/>
                <a:gd name="connsiteY3" fmla="*/ 1066800 h 1066800"/>
                <a:gd name="connsiteX4" fmla="*/ 304800 w 5181600"/>
                <a:gd name="connsiteY4" fmla="*/ 0 h 1066800"/>
                <a:gd name="connsiteX0" fmla="*/ 304800 w 6400800"/>
                <a:gd name="connsiteY0" fmla="*/ 0 h 1066800"/>
                <a:gd name="connsiteX1" fmla="*/ 51816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1816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1816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0292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029200 w 6400800"/>
                <a:gd name="connsiteY1" fmla="*/ 0 h 1066800"/>
                <a:gd name="connsiteX2" fmla="*/ 5249333 w 6400800"/>
                <a:gd name="connsiteY2" fmla="*/ 0 h 1066800"/>
                <a:gd name="connsiteX3" fmla="*/ 6400800 w 6400800"/>
                <a:gd name="connsiteY3" fmla="*/ 1066800 h 1066800"/>
                <a:gd name="connsiteX4" fmla="*/ 0 w 6400800"/>
                <a:gd name="connsiteY4" fmla="*/ 1066800 h 1066800"/>
                <a:gd name="connsiteX5" fmla="*/ 304800 w 6400800"/>
                <a:gd name="connsiteY5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00800" h="1066800">
                  <a:moveTo>
                    <a:pt x="304800" y="0"/>
                  </a:moveTo>
                  <a:lnTo>
                    <a:pt x="5029200" y="0"/>
                  </a:lnTo>
                  <a:lnTo>
                    <a:pt x="5249333" y="0"/>
                  </a:lnTo>
                  <a:lnTo>
                    <a:pt x="6400800" y="1066800"/>
                  </a:lnTo>
                  <a:lnTo>
                    <a:pt x="0" y="10668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8 Forma libre"/>
            <p:cNvSpPr/>
            <p:nvPr/>
          </p:nvSpPr>
          <p:spPr>
            <a:xfrm>
              <a:off x="1143000" y="2438400"/>
              <a:ext cx="3886200" cy="1447800"/>
            </a:xfrm>
            <a:custGeom>
              <a:avLst/>
              <a:gdLst>
                <a:gd name="connsiteX0" fmla="*/ 0 w 4876800"/>
                <a:gd name="connsiteY0" fmla="*/ 0 h 1066800"/>
                <a:gd name="connsiteX1" fmla="*/ 4876800 w 4876800"/>
                <a:gd name="connsiteY1" fmla="*/ 0 h 1066800"/>
                <a:gd name="connsiteX2" fmla="*/ 4876800 w 4876800"/>
                <a:gd name="connsiteY2" fmla="*/ 1066800 h 1066800"/>
                <a:gd name="connsiteX3" fmla="*/ 0 w 4876800"/>
                <a:gd name="connsiteY3" fmla="*/ 1066800 h 1066800"/>
                <a:gd name="connsiteX4" fmla="*/ 0 w 4876800"/>
                <a:gd name="connsiteY4" fmla="*/ 0 h 1066800"/>
                <a:gd name="connsiteX0" fmla="*/ 304800 w 5181600"/>
                <a:gd name="connsiteY0" fmla="*/ 0 h 1066800"/>
                <a:gd name="connsiteX1" fmla="*/ 5181600 w 5181600"/>
                <a:gd name="connsiteY1" fmla="*/ 0 h 1066800"/>
                <a:gd name="connsiteX2" fmla="*/ 5181600 w 5181600"/>
                <a:gd name="connsiteY2" fmla="*/ 1066800 h 1066800"/>
                <a:gd name="connsiteX3" fmla="*/ 0 w 5181600"/>
                <a:gd name="connsiteY3" fmla="*/ 1066800 h 1066800"/>
                <a:gd name="connsiteX4" fmla="*/ 304800 w 5181600"/>
                <a:gd name="connsiteY4" fmla="*/ 0 h 1066800"/>
                <a:gd name="connsiteX0" fmla="*/ 304800 w 6400800"/>
                <a:gd name="connsiteY0" fmla="*/ 0 h 1066800"/>
                <a:gd name="connsiteX1" fmla="*/ 51816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1816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1816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0292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0292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573949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673174"/>
                <a:gd name="connsiteY0" fmla="*/ 0 h 1066800"/>
                <a:gd name="connsiteX1" fmla="*/ 5573949 w 6673174"/>
                <a:gd name="connsiteY1" fmla="*/ 0 h 1066800"/>
                <a:gd name="connsiteX2" fmla="*/ 6673174 w 6673174"/>
                <a:gd name="connsiteY2" fmla="*/ 1066800 h 1066800"/>
                <a:gd name="connsiteX3" fmla="*/ 0 w 6673174"/>
                <a:gd name="connsiteY3" fmla="*/ 1066800 h 1066800"/>
                <a:gd name="connsiteX4" fmla="*/ 304800 w 6673174"/>
                <a:gd name="connsiteY4" fmla="*/ 0 h 1066800"/>
                <a:gd name="connsiteX0" fmla="*/ 304800 w 6673174"/>
                <a:gd name="connsiteY0" fmla="*/ 0 h 1066800"/>
                <a:gd name="connsiteX1" fmla="*/ 5573949 w 6673174"/>
                <a:gd name="connsiteY1" fmla="*/ 0 h 1066800"/>
                <a:gd name="connsiteX2" fmla="*/ 6673174 w 6673174"/>
                <a:gd name="connsiteY2" fmla="*/ 1066800 h 1066800"/>
                <a:gd name="connsiteX3" fmla="*/ 0 w 6673174"/>
                <a:gd name="connsiteY3" fmla="*/ 1066800 h 1066800"/>
                <a:gd name="connsiteX4" fmla="*/ 304800 w 6673174"/>
                <a:gd name="connsiteY4" fmla="*/ 0 h 1066800"/>
                <a:gd name="connsiteX0" fmla="*/ 304800 w 6957139"/>
                <a:gd name="connsiteY0" fmla="*/ 0 h 1066800"/>
                <a:gd name="connsiteX1" fmla="*/ 5573949 w 6957139"/>
                <a:gd name="connsiteY1" fmla="*/ 0 h 1066800"/>
                <a:gd name="connsiteX2" fmla="*/ 6957139 w 6957139"/>
                <a:gd name="connsiteY2" fmla="*/ 1066800 h 1066800"/>
                <a:gd name="connsiteX3" fmla="*/ 0 w 6957139"/>
                <a:gd name="connsiteY3" fmla="*/ 1066800 h 1066800"/>
                <a:gd name="connsiteX4" fmla="*/ 304800 w 6957139"/>
                <a:gd name="connsiteY4" fmla="*/ 0 h 1066800"/>
                <a:gd name="connsiteX0" fmla="*/ 304800 w 6957139"/>
                <a:gd name="connsiteY0" fmla="*/ 0 h 1066800"/>
                <a:gd name="connsiteX1" fmla="*/ 5573949 w 6957139"/>
                <a:gd name="connsiteY1" fmla="*/ 0 h 1066800"/>
                <a:gd name="connsiteX2" fmla="*/ 6957139 w 6957139"/>
                <a:gd name="connsiteY2" fmla="*/ 1066800 h 1066800"/>
                <a:gd name="connsiteX3" fmla="*/ 0 w 6957139"/>
                <a:gd name="connsiteY3" fmla="*/ 1066800 h 1066800"/>
                <a:gd name="connsiteX4" fmla="*/ 304800 w 6957139"/>
                <a:gd name="connsiteY4" fmla="*/ 0 h 1066800"/>
                <a:gd name="connsiteX0" fmla="*/ 588765 w 6957139"/>
                <a:gd name="connsiteY0" fmla="*/ 0 h 1066800"/>
                <a:gd name="connsiteX1" fmla="*/ 5573949 w 6957139"/>
                <a:gd name="connsiteY1" fmla="*/ 0 h 1066800"/>
                <a:gd name="connsiteX2" fmla="*/ 6957139 w 6957139"/>
                <a:gd name="connsiteY2" fmla="*/ 1066800 h 1066800"/>
                <a:gd name="connsiteX3" fmla="*/ 0 w 6957139"/>
                <a:gd name="connsiteY3" fmla="*/ 1066800 h 1066800"/>
                <a:gd name="connsiteX4" fmla="*/ 588765 w 6957139"/>
                <a:gd name="connsiteY4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7139" h="1066800">
                  <a:moveTo>
                    <a:pt x="588765" y="0"/>
                  </a:moveTo>
                  <a:lnTo>
                    <a:pt x="5573949" y="0"/>
                  </a:lnTo>
                  <a:lnTo>
                    <a:pt x="6957139" y="1066800"/>
                  </a:lnTo>
                  <a:lnTo>
                    <a:pt x="0" y="1066800"/>
                  </a:lnTo>
                  <a:lnTo>
                    <a:pt x="588765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22 Forma libre"/>
            <p:cNvSpPr/>
            <p:nvPr/>
          </p:nvSpPr>
          <p:spPr>
            <a:xfrm>
              <a:off x="1752600" y="0"/>
              <a:ext cx="1219200" cy="692798"/>
            </a:xfrm>
            <a:custGeom>
              <a:avLst/>
              <a:gdLst>
                <a:gd name="connsiteX0" fmla="*/ 138176 w 829056"/>
                <a:gd name="connsiteY0" fmla="*/ 237744 h 349504"/>
                <a:gd name="connsiteX1" fmla="*/ 357632 w 829056"/>
                <a:gd name="connsiteY1" fmla="*/ 18288 h 349504"/>
                <a:gd name="connsiteX2" fmla="*/ 638048 w 829056"/>
                <a:gd name="connsiteY2" fmla="*/ 128016 h 349504"/>
                <a:gd name="connsiteX3" fmla="*/ 735584 w 829056"/>
                <a:gd name="connsiteY3" fmla="*/ 298704 h 349504"/>
                <a:gd name="connsiteX4" fmla="*/ 77216 w 829056"/>
                <a:gd name="connsiteY4" fmla="*/ 310896 h 349504"/>
                <a:gd name="connsiteX5" fmla="*/ 272288 w 829056"/>
                <a:gd name="connsiteY5" fmla="*/ 67056 h 349504"/>
                <a:gd name="connsiteX6" fmla="*/ 357632 w 829056"/>
                <a:gd name="connsiteY6" fmla="*/ 30480 h 349504"/>
                <a:gd name="connsiteX0" fmla="*/ 138176 w 829056"/>
                <a:gd name="connsiteY0" fmla="*/ 237744 h 349504"/>
                <a:gd name="connsiteX1" fmla="*/ 357632 w 829056"/>
                <a:gd name="connsiteY1" fmla="*/ 18288 h 349504"/>
                <a:gd name="connsiteX2" fmla="*/ 638048 w 829056"/>
                <a:gd name="connsiteY2" fmla="*/ 128016 h 349504"/>
                <a:gd name="connsiteX3" fmla="*/ 735584 w 829056"/>
                <a:gd name="connsiteY3" fmla="*/ 298704 h 349504"/>
                <a:gd name="connsiteX4" fmla="*/ 77216 w 829056"/>
                <a:gd name="connsiteY4" fmla="*/ 310896 h 349504"/>
                <a:gd name="connsiteX5" fmla="*/ 272288 w 829056"/>
                <a:gd name="connsiteY5" fmla="*/ 67056 h 349504"/>
                <a:gd name="connsiteX6" fmla="*/ 357632 w 829056"/>
                <a:gd name="connsiteY6" fmla="*/ 30480 h 349504"/>
                <a:gd name="connsiteX0" fmla="*/ 152833 w 947915"/>
                <a:gd name="connsiteY0" fmla="*/ 237744 h 354773"/>
                <a:gd name="connsiteX1" fmla="*/ 372289 w 947915"/>
                <a:gd name="connsiteY1" fmla="*/ 18288 h 354773"/>
                <a:gd name="connsiteX2" fmla="*/ 652705 w 947915"/>
                <a:gd name="connsiteY2" fmla="*/ 128016 h 354773"/>
                <a:gd name="connsiteX3" fmla="*/ 750241 w 947915"/>
                <a:gd name="connsiteY3" fmla="*/ 298704 h 354773"/>
                <a:gd name="connsiteX4" fmla="*/ 838186 w 947915"/>
                <a:gd name="connsiteY4" fmla="*/ 330319 h 354773"/>
                <a:gd name="connsiteX5" fmla="*/ 91873 w 947915"/>
                <a:gd name="connsiteY5" fmla="*/ 310896 h 354773"/>
                <a:gd name="connsiteX6" fmla="*/ 286945 w 947915"/>
                <a:gd name="connsiteY6" fmla="*/ 67056 h 354773"/>
                <a:gd name="connsiteX7" fmla="*/ 372289 w 947915"/>
                <a:gd name="connsiteY7" fmla="*/ 30480 h 354773"/>
                <a:gd name="connsiteX0" fmla="*/ 152833 w 947914"/>
                <a:gd name="connsiteY0" fmla="*/ 237744 h 354773"/>
                <a:gd name="connsiteX1" fmla="*/ 372289 w 947914"/>
                <a:gd name="connsiteY1" fmla="*/ 18288 h 354773"/>
                <a:gd name="connsiteX2" fmla="*/ 652705 w 947914"/>
                <a:gd name="connsiteY2" fmla="*/ 128016 h 354773"/>
                <a:gd name="connsiteX3" fmla="*/ 750241 w 947914"/>
                <a:gd name="connsiteY3" fmla="*/ 298704 h 354773"/>
                <a:gd name="connsiteX4" fmla="*/ 838186 w 947914"/>
                <a:gd name="connsiteY4" fmla="*/ 330319 h 354773"/>
                <a:gd name="connsiteX5" fmla="*/ 91873 w 947914"/>
                <a:gd name="connsiteY5" fmla="*/ 310896 h 354773"/>
                <a:gd name="connsiteX6" fmla="*/ 286945 w 947914"/>
                <a:gd name="connsiteY6" fmla="*/ 67056 h 354773"/>
                <a:gd name="connsiteX7" fmla="*/ 372289 w 947914"/>
                <a:gd name="connsiteY7" fmla="*/ 30480 h 354773"/>
                <a:gd name="connsiteX0" fmla="*/ 152833 w 981263"/>
                <a:gd name="connsiteY0" fmla="*/ 237744 h 354773"/>
                <a:gd name="connsiteX1" fmla="*/ 372289 w 981263"/>
                <a:gd name="connsiteY1" fmla="*/ 18288 h 354773"/>
                <a:gd name="connsiteX2" fmla="*/ 652705 w 981263"/>
                <a:gd name="connsiteY2" fmla="*/ 128016 h 354773"/>
                <a:gd name="connsiteX3" fmla="*/ 950333 w 981263"/>
                <a:gd name="connsiteY3" fmla="*/ 298704 h 354773"/>
                <a:gd name="connsiteX4" fmla="*/ 838186 w 981263"/>
                <a:gd name="connsiteY4" fmla="*/ 330319 h 354773"/>
                <a:gd name="connsiteX5" fmla="*/ 91873 w 981263"/>
                <a:gd name="connsiteY5" fmla="*/ 310896 h 354773"/>
                <a:gd name="connsiteX6" fmla="*/ 286945 w 981263"/>
                <a:gd name="connsiteY6" fmla="*/ 67056 h 354773"/>
                <a:gd name="connsiteX7" fmla="*/ 372289 w 981263"/>
                <a:gd name="connsiteY7" fmla="*/ 30480 h 354773"/>
                <a:gd name="connsiteX0" fmla="*/ 286228 w 981263"/>
                <a:gd name="connsiteY0" fmla="*/ 100584 h 377160"/>
                <a:gd name="connsiteX1" fmla="*/ 372289 w 981263"/>
                <a:gd name="connsiteY1" fmla="*/ 40675 h 377160"/>
                <a:gd name="connsiteX2" fmla="*/ 652705 w 981263"/>
                <a:gd name="connsiteY2" fmla="*/ 150403 h 377160"/>
                <a:gd name="connsiteX3" fmla="*/ 950333 w 981263"/>
                <a:gd name="connsiteY3" fmla="*/ 321091 h 377160"/>
                <a:gd name="connsiteX4" fmla="*/ 838186 w 981263"/>
                <a:gd name="connsiteY4" fmla="*/ 352706 h 377160"/>
                <a:gd name="connsiteX5" fmla="*/ 91873 w 981263"/>
                <a:gd name="connsiteY5" fmla="*/ 333283 h 377160"/>
                <a:gd name="connsiteX6" fmla="*/ 286945 w 981263"/>
                <a:gd name="connsiteY6" fmla="*/ 89443 h 377160"/>
                <a:gd name="connsiteX7" fmla="*/ 372289 w 981263"/>
                <a:gd name="connsiteY7" fmla="*/ 52867 h 3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263" h="377160">
                  <a:moveTo>
                    <a:pt x="286228" y="100584"/>
                  </a:moveTo>
                  <a:cubicBezTo>
                    <a:pt x="354300" y="0"/>
                    <a:pt x="311210" y="32372"/>
                    <a:pt x="372289" y="40675"/>
                  </a:cubicBezTo>
                  <a:cubicBezTo>
                    <a:pt x="433368" y="48978"/>
                    <a:pt x="556364" y="103667"/>
                    <a:pt x="652705" y="150403"/>
                  </a:cubicBezTo>
                  <a:cubicBezTo>
                    <a:pt x="749046" y="197139"/>
                    <a:pt x="919420" y="287374"/>
                    <a:pt x="950333" y="321091"/>
                  </a:cubicBezTo>
                  <a:cubicBezTo>
                    <a:pt x="981246" y="354808"/>
                    <a:pt x="981263" y="350674"/>
                    <a:pt x="838186" y="352706"/>
                  </a:cubicBezTo>
                  <a:cubicBezTo>
                    <a:pt x="695109" y="354738"/>
                    <a:pt x="183746" y="377160"/>
                    <a:pt x="91873" y="333283"/>
                  </a:cubicBezTo>
                  <a:cubicBezTo>
                    <a:pt x="0" y="289406"/>
                    <a:pt x="240209" y="136179"/>
                    <a:pt x="286945" y="89443"/>
                  </a:cubicBezTo>
                  <a:cubicBezTo>
                    <a:pt x="333681" y="42707"/>
                    <a:pt x="352985" y="47787"/>
                    <a:pt x="372289" y="52867"/>
                  </a:cubicBezTo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11 Trapecio"/>
            <p:cNvSpPr/>
            <p:nvPr/>
          </p:nvSpPr>
          <p:spPr>
            <a:xfrm rot="10800000">
              <a:off x="6781800" y="6096000"/>
              <a:ext cx="2362200" cy="762000"/>
            </a:xfrm>
            <a:prstGeom prst="trapezoid">
              <a:avLst>
                <a:gd name="adj" fmla="val 71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32816" y="5334000"/>
              <a:ext cx="8001000" cy="1524000"/>
            </a:xfrm>
            <a:custGeom>
              <a:avLst/>
              <a:gdLst>
                <a:gd name="connsiteX0" fmla="*/ 0 w 4876800"/>
                <a:gd name="connsiteY0" fmla="*/ 0 h 1066800"/>
                <a:gd name="connsiteX1" fmla="*/ 4876800 w 4876800"/>
                <a:gd name="connsiteY1" fmla="*/ 0 h 1066800"/>
                <a:gd name="connsiteX2" fmla="*/ 4876800 w 4876800"/>
                <a:gd name="connsiteY2" fmla="*/ 1066800 h 1066800"/>
                <a:gd name="connsiteX3" fmla="*/ 0 w 4876800"/>
                <a:gd name="connsiteY3" fmla="*/ 1066800 h 1066800"/>
                <a:gd name="connsiteX4" fmla="*/ 0 w 4876800"/>
                <a:gd name="connsiteY4" fmla="*/ 0 h 1066800"/>
                <a:gd name="connsiteX0" fmla="*/ 304800 w 5181600"/>
                <a:gd name="connsiteY0" fmla="*/ 0 h 1066800"/>
                <a:gd name="connsiteX1" fmla="*/ 5181600 w 5181600"/>
                <a:gd name="connsiteY1" fmla="*/ 0 h 1066800"/>
                <a:gd name="connsiteX2" fmla="*/ 5181600 w 5181600"/>
                <a:gd name="connsiteY2" fmla="*/ 1066800 h 1066800"/>
                <a:gd name="connsiteX3" fmla="*/ 0 w 5181600"/>
                <a:gd name="connsiteY3" fmla="*/ 1066800 h 1066800"/>
                <a:gd name="connsiteX4" fmla="*/ 304800 w 5181600"/>
                <a:gd name="connsiteY4" fmla="*/ 0 h 1066800"/>
                <a:gd name="connsiteX0" fmla="*/ 304800 w 6400800"/>
                <a:gd name="connsiteY0" fmla="*/ 0 h 1066800"/>
                <a:gd name="connsiteX1" fmla="*/ 51816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1816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1816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304800 w 6400800"/>
                <a:gd name="connsiteY0" fmla="*/ 0 h 1066800"/>
                <a:gd name="connsiteX1" fmla="*/ 5029200 w 6400800"/>
                <a:gd name="connsiteY1" fmla="*/ 0 h 1066800"/>
                <a:gd name="connsiteX2" fmla="*/ 6400800 w 6400800"/>
                <a:gd name="connsiteY2" fmla="*/ 1066800 h 1066800"/>
                <a:gd name="connsiteX3" fmla="*/ 0 w 6400800"/>
                <a:gd name="connsiteY3" fmla="*/ 1066800 h 1066800"/>
                <a:gd name="connsiteX4" fmla="*/ 304800 w 6400800"/>
                <a:gd name="connsiteY4" fmla="*/ 0 h 1066800"/>
                <a:gd name="connsiteX0" fmla="*/ 455407 w 6551407"/>
                <a:gd name="connsiteY0" fmla="*/ 0 h 1066800"/>
                <a:gd name="connsiteX1" fmla="*/ 5179807 w 6551407"/>
                <a:gd name="connsiteY1" fmla="*/ 0 h 1066800"/>
                <a:gd name="connsiteX2" fmla="*/ 6551407 w 6551407"/>
                <a:gd name="connsiteY2" fmla="*/ 1066800 h 1066800"/>
                <a:gd name="connsiteX3" fmla="*/ 0 w 6551407"/>
                <a:gd name="connsiteY3" fmla="*/ 1066800 h 1066800"/>
                <a:gd name="connsiteX4" fmla="*/ 455407 w 6551407"/>
                <a:gd name="connsiteY4" fmla="*/ 0 h 1066800"/>
                <a:gd name="connsiteX0" fmla="*/ 455407 w 7153835"/>
                <a:gd name="connsiteY0" fmla="*/ 0 h 1066800"/>
                <a:gd name="connsiteX1" fmla="*/ 5179807 w 7153835"/>
                <a:gd name="connsiteY1" fmla="*/ 0 h 1066800"/>
                <a:gd name="connsiteX2" fmla="*/ 7153835 w 7153835"/>
                <a:gd name="connsiteY2" fmla="*/ 1066800 h 1066800"/>
                <a:gd name="connsiteX3" fmla="*/ 0 w 7153835"/>
                <a:gd name="connsiteY3" fmla="*/ 1066800 h 1066800"/>
                <a:gd name="connsiteX4" fmla="*/ 455407 w 7153835"/>
                <a:gd name="connsiteY4" fmla="*/ 0 h 1066800"/>
                <a:gd name="connsiteX0" fmla="*/ 455407 w 7153835"/>
                <a:gd name="connsiteY0" fmla="*/ 0 h 1066800"/>
                <a:gd name="connsiteX1" fmla="*/ 5179807 w 7153835"/>
                <a:gd name="connsiteY1" fmla="*/ 0 h 1066800"/>
                <a:gd name="connsiteX2" fmla="*/ 7153835 w 7153835"/>
                <a:gd name="connsiteY2" fmla="*/ 1066800 h 1066800"/>
                <a:gd name="connsiteX3" fmla="*/ 0 w 7153835"/>
                <a:gd name="connsiteY3" fmla="*/ 1066800 h 1066800"/>
                <a:gd name="connsiteX4" fmla="*/ 455407 w 7153835"/>
                <a:gd name="connsiteY4" fmla="*/ 0 h 1066800"/>
                <a:gd name="connsiteX0" fmla="*/ 455407 w 7530353"/>
                <a:gd name="connsiteY0" fmla="*/ 0 h 1066800"/>
                <a:gd name="connsiteX1" fmla="*/ 5179807 w 7530353"/>
                <a:gd name="connsiteY1" fmla="*/ 0 h 1066800"/>
                <a:gd name="connsiteX2" fmla="*/ 7530353 w 7530353"/>
                <a:gd name="connsiteY2" fmla="*/ 1066800 h 1066800"/>
                <a:gd name="connsiteX3" fmla="*/ 0 w 7530353"/>
                <a:gd name="connsiteY3" fmla="*/ 1066800 h 1066800"/>
                <a:gd name="connsiteX4" fmla="*/ 455407 w 7530353"/>
                <a:gd name="connsiteY4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0353" h="1066800">
                  <a:moveTo>
                    <a:pt x="455407" y="0"/>
                  </a:moveTo>
                  <a:lnTo>
                    <a:pt x="5179807" y="0"/>
                  </a:lnTo>
                  <a:cubicBezTo>
                    <a:pt x="5837816" y="355600"/>
                    <a:pt x="6859794" y="879122"/>
                    <a:pt x="7530353" y="1066800"/>
                  </a:cubicBezTo>
                  <a:lnTo>
                    <a:pt x="0" y="1066800"/>
                  </a:lnTo>
                  <a:lnTo>
                    <a:pt x="455407" y="0"/>
                  </a:lnTo>
                  <a:close/>
                </a:path>
              </a:pathLst>
            </a:custGeom>
            <a:solidFill>
              <a:srgbClr val="00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2819400" y="579120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Valle - Ribera</a:t>
            </a:r>
            <a:endParaRPr lang="en-GB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667000" y="4495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Bosque</a:t>
            </a:r>
            <a:endParaRPr lang="en-GB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057400" y="3048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Prados- Matorral</a:t>
            </a:r>
            <a:endParaRPr lang="en-GB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981200" y="1828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Roquedos</a:t>
            </a:r>
            <a:endParaRPr lang="en-GB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0848" y="3544824"/>
            <a:ext cx="2133600" cy="153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5181600"/>
            <a:ext cx="2102612" cy="149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905000"/>
            <a:ext cx="2057400" cy="145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04800"/>
            <a:ext cx="2057400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7 Sol"/>
          <p:cNvSpPr/>
          <p:nvPr/>
        </p:nvSpPr>
        <p:spPr>
          <a:xfrm>
            <a:off x="7848600" y="0"/>
            <a:ext cx="1066800" cy="11430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28 Nube"/>
          <p:cNvSpPr/>
          <p:nvPr/>
        </p:nvSpPr>
        <p:spPr>
          <a:xfrm>
            <a:off x="7086600" y="685800"/>
            <a:ext cx="1752600" cy="533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234440" y="1234440"/>
            <a:ext cx="685800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2875</TotalTime>
  <Words>207</Words>
  <Application>Microsoft Office PowerPoint</Application>
  <PresentationFormat>Presentación en pantalla (4:3)</PresentationFormat>
  <Paragraphs>81</Paragraphs>
  <Slides>39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42" baseType="lpstr">
      <vt:lpstr>Tema de Office</vt:lpstr>
      <vt:lpstr>Image</vt:lpstr>
      <vt:lpstr>Adobe Acrobat Document</vt:lpstr>
      <vt:lpstr>ACTIVIDADES</vt:lpstr>
      <vt:lpstr>La ganadería tradicional en Liébana</vt:lpstr>
      <vt:lpstr>Diapositiva 3</vt:lpstr>
      <vt:lpstr>Diapositiva 4</vt:lpstr>
      <vt:lpstr>La ganadería tradicional en Liébana</vt:lpstr>
      <vt:lpstr>Diapositiva 6</vt:lpstr>
      <vt:lpstr>Diapositiva 7</vt:lpstr>
      <vt:lpstr>Conociendo a mis vecinos</vt:lpstr>
      <vt:lpstr>Diapositiva 9</vt:lpstr>
      <vt:lpstr>Conociendo a mis vecinos</vt:lpstr>
      <vt:lpstr>Diapositiva 11</vt:lpstr>
      <vt:lpstr>Los carroñeros en el puerto</vt:lpstr>
      <vt:lpstr>Diapositiva 13</vt:lpstr>
      <vt:lpstr>Diapositiva 14</vt:lpstr>
      <vt:lpstr>Diapositiva 15</vt:lpstr>
      <vt:lpstr>Diapositiva 16</vt:lpstr>
      <vt:lpstr>Diapositiva 17</vt:lpstr>
      <vt:lpstr>Los carroñeros en el puerto</vt:lpstr>
      <vt:lpstr>¡ES LA ÚNICA AVE DEL MUNDO QUE COME HUESOS!</vt:lpstr>
      <vt:lpstr>Diapositiva 20</vt:lpstr>
      <vt:lpstr>Así es y así vive el Quebrantahuesos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Laura de Paz</dc:creator>
  <cp:lastModifiedBy>Laura de Paz</cp:lastModifiedBy>
  <cp:revision>294</cp:revision>
  <dcterms:created xsi:type="dcterms:W3CDTF">2008-10-31T09:26:27Z</dcterms:created>
  <dcterms:modified xsi:type="dcterms:W3CDTF">2008-12-03T08:02:33Z</dcterms:modified>
</cp:coreProperties>
</file>