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1" r:id="rId3"/>
    <p:sldId id="256" r:id="rId4"/>
    <p:sldId id="262" r:id="rId5"/>
    <p:sldId id="271" r:id="rId6"/>
    <p:sldId id="264" r:id="rId7"/>
    <p:sldId id="288" r:id="rId8"/>
    <p:sldId id="289" r:id="rId9"/>
    <p:sldId id="265" r:id="rId10"/>
    <p:sldId id="290" r:id="rId11"/>
    <p:sldId id="272" r:id="rId12"/>
    <p:sldId id="273" r:id="rId13"/>
    <p:sldId id="291" r:id="rId14"/>
    <p:sldId id="276" r:id="rId15"/>
    <p:sldId id="292" r:id="rId16"/>
    <p:sldId id="293" r:id="rId17"/>
    <p:sldId id="277" r:id="rId18"/>
    <p:sldId id="294" r:id="rId19"/>
    <p:sldId id="295" r:id="rId20"/>
    <p:sldId id="286" r:id="rId21"/>
    <p:sldId id="279" r:id="rId22"/>
    <p:sldId id="296" r:id="rId23"/>
    <p:sldId id="282" r:id="rId24"/>
    <p:sldId id="281" r:id="rId25"/>
    <p:sldId id="283" r:id="rId26"/>
    <p:sldId id="284" r:id="rId27"/>
    <p:sldId id="285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B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B991C-8299-4383-AE29-F2D9AD826E22}" type="datetimeFigureOut">
              <a:rPr lang="en-US" smtClean="0"/>
              <a:pPr/>
              <a:t>11/23/2008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1.gif"/><Relationship Id="rId7" Type="http://schemas.openxmlformats.org/officeDocument/2006/relationships/image" Target="../media/image25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10" Type="http://schemas.openxmlformats.org/officeDocument/2006/relationships/image" Target="../media/image30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5.gif"/><Relationship Id="rId7" Type="http://schemas.openxmlformats.org/officeDocument/2006/relationships/image" Target="../media/image33.gif"/><Relationship Id="rId12" Type="http://schemas.openxmlformats.org/officeDocument/2006/relationships/image" Target="../media/image62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61.png"/><Relationship Id="rId5" Type="http://schemas.openxmlformats.org/officeDocument/2006/relationships/image" Target="../media/image27.gif"/><Relationship Id="rId10" Type="http://schemas.openxmlformats.org/officeDocument/2006/relationships/image" Target="../media/image60.jpeg"/><Relationship Id="rId4" Type="http://schemas.openxmlformats.org/officeDocument/2006/relationships/image" Target="../media/image26.gif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hyperlink" Target="http://www.traficoadr.com/senales/images/PRL%20PELIGRO%20alta%20tension%20peligro%20de%20muert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8.jpeg"/><Relationship Id="rId7" Type="http://schemas.openxmlformats.org/officeDocument/2006/relationships/slide" Target="slide2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4495800"/>
            <a:ext cx="9144000" cy="2362200"/>
          </a:xfrm>
        </p:spPr>
        <p:txBody>
          <a:bodyPr>
            <a:noAutofit/>
          </a:bodyPr>
          <a:lstStyle/>
          <a:p>
            <a:r>
              <a:rPr lang="es-ES" sz="8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Ravie" pitchFamily="82" charset="0"/>
              </a:rPr>
              <a:t>ACTIVIDADES</a:t>
            </a:r>
            <a:endParaRPr lang="en-GB" sz="8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3EF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C:\Documents and Settings\Laura de Paz López\Mis documentos\Cuento def\oveja_muert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8600"/>
            <a:ext cx="2942203" cy="1981200"/>
          </a:xfrm>
          <a:prstGeom prst="rect">
            <a:avLst/>
          </a:prstGeom>
          <a:noFill/>
        </p:spPr>
      </p:pic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5029200"/>
            <a:ext cx="3276600" cy="1615029"/>
          </a:xfrm>
          <a:prstGeom prst="rect">
            <a:avLst/>
          </a:prstGeom>
          <a:noFill/>
        </p:spPr>
      </p:pic>
      <p:pic>
        <p:nvPicPr>
          <p:cNvPr id="8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0"/>
            <a:ext cx="2319317" cy="1905000"/>
          </a:xfrm>
          <a:prstGeom prst="rect">
            <a:avLst/>
          </a:prstGeom>
          <a:noFill/>
        </p:spPr>
      </p:pic>
      <p:pic>
        <p:nvPicPr>
          <p:cNvPr id="9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52400"/>
            <a:ext cx="2593833" cy="16764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298192"/>
            <a:ext cx="9144000" cy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2286000"/>
            <a:ext cx="2514600" cy="2283373"/>
          </a:xfrm>
          <a:prstGeom prst="rect">
            <a:avLst/>
          </a:prstGeom>
          <a:noFill/>
        </p:spPr>
      </p:pic>
      <p:pic>
        <p:nvPicPr>
          <p:cNvPr id="12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648200"/>
            <a:ext cx="2607433" cy="2209800"/>
          </a:xfrm>
          <a:prstGeom prst="rect">
            <a:avLst/>
          </a:prstGeom>
          <a:noFill/>
        </p:spPr>
      </p:pic>
      <p:pic>
        <p:nvPicPr>
          <p:cNvPr id="3078" name="Picture 6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10791">
            <a:off x="685800" y="4200144"/>
            <a:ext cx="2181470" cy="2657856"/>
          </a:xfrm>
          <a:prstGeom prst="rect">
            <a:avLst/>
          </a:prstGeom>
          <a:noFill/>
        </p:spPr>
      </p:pic>
      <p:pic>
        <p:nvPicPr>
          <p:cNvPr id="14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4952">
            <a:off x="447386" y="1749263"/>
            <a:ext cx="2762804" cy="3268888"/>
          </a:xfrm>
          <a:prstGeom prst="rect">
            <a:avLst/>
          </a:prstGeom>
          <a:noFill/>
        </p:spPr>
      </p:pic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1" y="2743200"/>
            <a:ext cx="3581399" cy="1839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631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066800"/>
          </a:xfrm>
        </p:spPr>
        <p:txBody>
          <a:bodyPr>
            <a:noAutofit/>
          </a:bodyPr>
          <a:lstStyle/>
          <a:p>
            <a:pPr algn="l"/>
            <a:r>
              <a:rPr lang="es-ES" sz="4400" b="1" dirty="0" smtClean="0">
                <a:solidFill>
                  <a:srgbClr val="3516BA"/>
                </a:solidFill>
                <a:latin typeface="Ravie" pitchFamily="82" charset="0"/>
              </a:rPr>
              <a:t>Los carroñeros en el puerto</a:t>
            </a:r>
            <a:endParaRPr lang="en-GB" sz="4400" b="1" dirty="0">
              <a:solidFill>
                <a:srgbClr val="3516BA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4216" y="6025664"/>
            <a:ext cx="8915400" cy="832336"/>
          </a:xfrm>
        </p:spPr>
        <p:txBody>
          <a:bodyPr>
            <a:noAutofit/>
          </a:bodyPr>
          <a:lstStyle/>
          <a:p>
            <a:r>
              <a:rPr lang="es-ES" sz="3600" b="1" spc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¿Por qué le llaman Quebrantahuesos?</a:t>
            </a:r>
            <a:endParaRPr lang="en-GB" sz="3600" b="1" spc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6311"/>
            <a:ext cx="9144000" cy="60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5567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itchFamily="82" charset="0"/>
                <a:ea typeface="+mn-ea"/>
                <a:cs typeface="+mn-cs"/>
              </a:rPr>
              <a:t>¡ES LA ÚNICA AVE DEL MUNDO QUE COME HUESOS!</a:t>
            </a:r>
            <a:endParaRPr lang="en-GB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itchFamily="82" charset="0"/>
              <a:ea typeface="+mn-ea"/>
              <a:cs typeface="+mn-cs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533400" y="0"/>
            <a:ext cx="8610600" cy="83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44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3EFB25"/>
                </a:solidFill>
                <a:latin typeface="Ravie" pitchFamily="82" charset="0"/>
              </a:rPr>
              <a:t>QUEBRANTA - HUESOS</a:t>
            </a:r>
            <a:endParaRPr lang="en-GB" sz="44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3EFB25"/>
              </a:solidFill>
              <a:latin typeface="Ravie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206765">
            <a:off x="458044" y="5000629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¿Y CÓMO LO HACE?</a:t>
            </a:r>
            <a:endParaRPr lang="en-GB" sz="4400" b="1" cap="al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191000" cy="27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3" name="Picture 1" descr="E:\©_FMárquez_ESCUAÍN_Marzo_2007\©_Fco_Márquez_Escuaín_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36" y="2895600"/>
            <a:ext cx="4245085" cy="2819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4724399" cy="596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C:\Documents and Settings\Laura de Paz López\Mis documentos\educación ambiental fcq\cosas de quebranta\restos oveja copia como objeto inteligente-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6420">
            <a:off x="6468626" y="825547"/>
            <a:ext cx="1429377" cy="1228649"/>
          </a:xfrm>
          <a:prstGeom prst="rect">
            <a:avLst/>
          </a:prstGeom>
          <a:noFill/>
        </p:spPr>
      </p:pic>
      <p:pic>
        <p:nvPicPr>
          <p:cNvPr id="7" name="Picture 2" descr="C:\Documents and Settings\Laura de Paz López\Mis documentos\educación ambiental fcq\cosas de quebranta\quebranta rompiendo copia.gif"/>
          <p:cNvPicPr>
            <a:picLocks noChangeAspect="1" noChangeArrowheads="1"/>
          </p:cNvPicPr>
          <p:nvPr/>
        </p:nvPicPr>
        <p:blipFill>
          <a:blip r:embed="rId6"/>
          <a:srcRect l="7945" t="26301" r="10740" b="29863"/>
          <a:stretch>
            <a:fillRect/>
          </a:stretch>
        </p:blipFill>
        <p:spPr bwMode="auto">
          <a:xfrm>
            <a:off x="5105400" y="0"/>
            <a:ext cx="40386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18039E-7 L -0.00226 0.511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©_FMárquez_ESCUAÍN_Marzo_2007\©_Fco_Márquez_Escuaín_ (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59" y="762000"/>
            <a:ext cx="9178559" cy="609600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3EFB25"/>
                </a:solidFill>
                <a:latin typeface="Ravie" pitchFamily="82" charset="0"/>
              </a:rPr>
              <a:t>Así es y así vive el quebrantahuesos</a:t>
            </a:r>
            <a:endParaRPr lang="en-GB" sz="44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2706" name="Picture 2" descr="E:\FOTOS\REVISAR\mapapoblaci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00013"/>
            <a:ext cx="8896350" cy="6657975"/>
          </a:xfrm>
          <a:prstGeom prst="rect">
            <a:avLst/>
          </a:prstGeom>
          <a:noFill/>
        </p:spPr>
      </p:pic>
      <p:sp>
        <p:nvSpPr>
          <p:cNvPr id="7" name="6 Elipse"/>
          <p:cNvSpPr/>
          <p:nvPr/>
        </p:nvSpPr>
        <p:spPr>
          <a:xfrm rot="1254355">
            <a:off x="1618241" y="2483319"/>
            <a:ext cx="279944" cy="1527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8 Conector recto de flecha"/>
          <p:cNvCxnSpPr>
            <a:endCxn id="7" idx="0"/>
          </p:cNvCxnSpPr>
          <p:nvPr/>
        </p:nvCxnSpPr>
        <p:spPr>
          <a:xfrm rot="16200000" flipH="1">
            <a:off x="1401160" y="2104039"/>
            <a:ext cx="735747" cy="32867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9344"/>
            <a:ext cx="4307903" cy="5248656"/>
          </a:xfrm>
          <a:prstGeom prst="rect">
            <a:avLst/>
          </a:prstGeom>
          <a:noFill/>
        </p:spPr>
      </p:pic>
      <p:cxnSp>
        <p:nvCxnSpPr>
          <p:cNvPr id="4" name="3 Conector recto de flecha"/>
          <p:cNvCxnSpPr/>
          <p:nvPr/>
        </p:nvCxnSpPr>
        <p:spPr>
          <a:xfrm rot="16200000" flipH="1">
            <a:off x="419100" y="2095500"/>
            <a:ext cx="4724400" cy="3429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743200" y="3352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2,85 m</a:t>
            </a:r>
            <a:endParaRPr lang="en-GB" dirty="0">
              <a:latin typeface="Ravie" pitchFamily="82" charset="0"/>
            </a:endParaRPr>
          </a:p>
        </p:txBody>
      </p:sp>
      <p:pic>
        <p:nvPicPr>
          <p:cNvPr id="6148" name="Picture 4" descr="C:\Documents and Settings\Laura de Paz López\Mis documentos\educación ambiental fcq\cosas de quebranta\quebranta blanco.jpg"/>
          <p:cNvPicPr>
            <a:picLocks noChangeAspect="1" noChangeArrowheads="1"/>
          </p:cNvPicPr>
          <p:nvPr/>
        </p:nvPicPr>
        <p:blipFill>
          <a:blip r:embed="rId3"/>
          <a:srcRect l="10967" t="7142" r="8606"/>
          <a:stretch>
            <a:fillRect/>
          </a:stretch>
        </p:blipFill>
        <p:spPr bwMode="auto">
          <a:xfrm>
            <a:off x="1752600" y="228600"/>
            <a:ext cx="1676400" cy="198120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04800"/>
            <a:ext cx="1849854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t="14493" r="13044"/>
          <a:stretch>
            <a:fillRect/>
          </a:stretch>
        </p:blipFill>
        <p:spPr bwMode="auto">
          <a:xfrm>
            <a:off x="6096000" y="0"/>
            <a:ext cx="3048000" cy="224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524000"/>
            <a:ext cx="5754336" cy="5334000"/>
          </a:xfrm>
          <a:prstGeom prst="rect">
            <a:avLst/>
          </a:prstGeom>
          <a:noFill/>
        </p:spPr>
      </p:pic>
      <p:cxnSp>
        <p:nvCxnSpPr>
          <p:cNvPr id="13" name="12 Conector recto de flecha"/>
          <p:cNvCxnSpPr/>
          <p:nvPr/>
        </p:nvCxnSpPr>
        <p:spPr>
          <a:xfrm rot="16200000" flipV="1">
            <a:off x="4419600" y="1752600"/>
            <a:ext cx="304800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3962400" y="2590800"/>
            <a:ext cx="304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609600" y="-248371"/>
            <a:ext cx="8229600" cy="7106371"/>
            <a:chOff x="609600" y="-248371"/>
            <a:chExt cx="8229600" cy="7106371"/>
          </a:xfrm>
        </p:grpSpPr>
        <p:pic>
          <p:nvPicPr>
            <p:cNvPr id="6" name="Picture 2" descr="C:\Documents and Settings\Laura de Paz López\Mis documentos\Cuento def\queb_joven copi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-248371"/>
              <a:ext cx="8229600" cy="7106371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6400800" y="381000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solidFill>
                    <a:srgbClr val="FF0000"/>
                  </a:solidFill>
                  <a:latin typeface="Ravie" pitchFamily="82" charset="0"/>
                </a:rPr>
                <a:t>¿Y éste?</a:t>
              </a:r>
              <a:endParaRPr lang="en-GB" sz="2000" dirty="0">
                <a:solidFill>
                  <a:srgbClr val="FF0000"/>
                </a:solidFill>
                <a:latin typeface="Ravie" pitchFamily="82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533400" y="2362200"/>
            <a:ext cx="4855221" cy="4114800"/>
            <a:chOff x="533400" y="2362200"/>
            <a:chExt cx="4855221" cy="4114800"/>
          </a:xfrm>
        </p:grpSpPr>
        <p:pic>
          <p:nvPicPr>
            <p:cNvPr id="5123" name="Picture 3" descr="C:\Documents and Settings\Laura de Paz López\Mis documentos\Cuento def\queb_adulto copia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2362200"/>
              <a:ext cx="4855221" cy="41148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838200" y="6019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latin typeface="Ravie" pitchFamily="82" charset="0"/>
                </a:rPr>
                <a:t>Adulto</a:t>
              </a:r>
              <a:endParaRPr lang="en-GB" dirty="0">
                <a:solidFill>
                  <a:srgbClr val="002060"/>
                </a:solidFill>
                <a:latin typeface="Ravie" pitchFamily="82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378817" y="0"/>
            <a:ext cx="4765183" cy="4179332"/>
            <a:chOff x="4378817" y="0"/>
            <a:chExt cx="4765183" cy="4179332"/>
          </a:xfrm>
        </p:grpSpPr>
        <p:pic>
          <p:nvPicPr>
            <p:cNvPr id="5122" name="Picture 2" descr="C:\Documents and Settings\Laura de Paz López\Mis documentos\Cuento def\queb_joven copi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8817" y="0"/>
              <a:ext cx="4765183" cy="4114800"/>
            </a:xfrm>
            <a:prstGeom prst="rect">
              <a:avLst/>
            </a:prstGeom>
            <a:noFill/>
          </p:spPr>
        </p:pic>
        <p:sp>
          <p:nvSpPr>
            <p:cNvPr id="5" name="4 CuadroTexto"/>
            <p:cNvSpPr txBox="1"/>
            <p:nvPr/>
          </p:nvSpPr>
          <p:spPr>
            <a:xfrm>
              <a:off x="5105400" y="38100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latin typeface="Ravie" pitchFamily="82" charset="0"/>
                </a:rPr>
                <a:t>Joven</a:t>
              </a:r>
              <a:endParaRPr lang="en-GB" dirty="0">
                <a:solidFill>
                  <a:srgbClr val="002060"/>
                </a:solidFill>
                <a:latin typeface="Ravie" pitchFamily="8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EL NIDO DEL QUEBRANTAHUESOS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881" y="2326025"/>
            <a:ext cx="6087119" cy="45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5541-400x50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43400"/>
            <a:ext cx="3767288" cy="2514600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33400"/>
            <a:ext cx="435199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http://www.juntadeandalucia.es/medioambiente/web/Noticias_de_prensa/Imagenes/pollo_quebrantahuesos.jp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8425" y="609600"/>
            <a:ext cx="2695575" cy="2028825"/>
          </a:xfrm>
          <a:prstGeom prst="rect">
            <a:avLst/>
          </a:prstGeom>
          <a:noFill/>
        </p:spPr>
      </p:pic>
      <p:sp>
        <p:nvSpPr>
          <p:cNvPr id="10" name="9 Elipse"/>
          <p:cNvSpPr/>
          <p:nvPr/>
        </p:nvSpPr>
        <p:spPr>
          <a:xfrm>
            <a:off x="4191000" y="12954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C:\Documents and Settings\l\Escritorio\fotos web\cap022.bmp"/>
          <p:cNvPicPr>
            <a:picLocks noChangeAspect="1" noChangeArrowheads="1"/>
          </p:cNvPicPr>
          <p:nvPr/>
        </p:nvPicPr>
        <p:blipFill>
          <a:blip r:embed="rId3"/>
          <a:srcRect l="15623" t="13274" r="20145" b="9740"/>
          <a:stretch>
            <a:fillRect/>
          </a:stretch>
        </p:blipFill>
        <p:spPr bwMode="auto">
          <a:xfrm>
            <a:off x="0" y="0"/>
            <a:ext cx="2457450" cy="2209800"/>
          </a:xfrm>
          <a:prstGeom prst="rect">
            <a:avLst/>
          </a:prstGeom>
          <a:noFill/>
        </p:spPr>
      </p:pic>
      <p:pic>
        <p:nvPicPr>
          <p:cNvPr id="5" name="Picture 14" descr="C:\Documents and Settings\l\Escritorio\fotos web\cap039.bmp"/>
          <p:cNvPicPr>
            <a:picLocks noChangeAspect="1" noChangeArrowheads="1"/>
          </p:cNvPicPr>
          <p:nvPr/>
        </p:nvPicPr>
        <p:blipFill>
          <a:blip r:embed="rId4"/>
          <a:srcRect l="3471" r="17699" b="7425"/>
          <a:stretch>
            <a:fillRect/>
          </a:stretch>
        </p:blipFill>
        <p:spPr bwMode="auto">
          <a:xfrm>
            <a:off x="381000" y="2362200"/>
            <a:ext cx="2819400" cy="2484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artijndejonge.nl/paginas/bbbfotos/01-Bearded%20Vulture%20(Gypaetus%20barbatus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5286375"/>
          </a:xfrm>
          <a:prstGeom prst="rect">
            <a:avLst/>
          </a:prstGeom>
          <a:noFill/>
        </p:spPr>
      </p:pic>
      <p:pic>
        <p:nvPicPr>
          <p:cNvPr id="38930" name="Picture 18" descr="http://www.fotonatura.org/galerias/fotos/usr1477/Lacerta-bilineata-1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27042"/>
            <a:ext cx="3505200" cy="2330958"/>
          </a:xfrm>
          <a:prstGeom prst="rect">
            <a:avLst/>
          </a:prstGeom>
          <a:noFill/>
        </p:spPr>
      </p:pic>
      <p:pic>
        <p:nvPicPr>
          <p:cNvPr id="38918" name="Picture 6" descr="http://upload.wikimedia.org/wikipedia/commons/f/f1/Rupicapra_rupicapr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467" y="0"/>
            <a:ext cx="3521305" cy="2913954"/>
          </a:xfrm>
          <a:prstGeom prst="rect">
            <a:avLst/>
          </a:prstGeom>
          <a:noFill/>
        </p:spPr>
      </p:pic>
      <p:pic>
        <p:nvPicPr>
          <p:cNvPr id="38924" name="Picture 12" descr="http://www.naturephoto-cz.eu/pic/aves/martin-pescador-33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9253" y="0"/>
            <a:ext cx="2804747" cy="3352800"/>
          </a:xfrm>
          <a:prstGeom prst="rect">
            <a:avLst/>
          </a:prstGeom>
          <a:noFill/>
        </p:spPr>
      </p:pic>
      <p:pic>
        <p:nvPicPr>
          <p:cNvPr id="38916" name="Picture 4" descr="http://es.geocities.com/munietsos/Oso-pardo-cantabric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25" y="2914650"/>
            <a:ext cx="5667375" cy="3943350"/>
          </a:xfrm>
          <a:prstGeom prst="rect">
            <a:avLst/>
          </a:prstGeom>
          <a:noFill/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6025664"/>
            <a:ext cx="7086600" cy="832336"/>
          </a:xfrm>
        </p:spPr>
        <p:txBody>
          <a:bodyPr>
            <a:noAutofit/>
          </a:bodyPr>
          <a:lstStyle/>
          <a:p>
            <a:r>
              <a:rPr lang="es-ES" sz="54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516B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¿Y tú, dónde vives?</a:t>
            </a:r>
            <a:endParaRPr lang="en-GB" sz="54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516B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438400"/>
            <a:ext cx="8915400" cy="1066800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solidFill>
                  <a:srgbClr val="FFFF00"/>
                </a:solidFill>
                <a:latin typeface="Ravie" pitchFamily="82" charset="0"/>
              </a:rPr>
              <a:t>Conociendo a mis vecinos</a:t>
            </a:r>
            <a:endParaRPr lang="en-GB" sz="5400" b="1" dirty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990600" y="49530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3EFB25"/>
                </a:solidFill>
                <a:latin typeface="Ravie" pitchFamily="82" charset="0"/>
              </a:rPr>
              <a:t>LA VUELTA A CASA</a:t>
            </a:r>
            <a:endParaRPr lang="en-GB" sz="44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0" y="0"/>
            <a:ext cx="9210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52400" y="586740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Ravie" pitchFamily="82" charset="0"/>
              </a:rPr>
              <a:t>¿por qué se fue?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0278" t="45556" r="61108" b="21944"/>
          <a:stretch>
            <a:fillRect/>
          </a:stretch>
        </p:blipFill>
        <p:spPr bwMode="auto">
          <a:xfrm>
            <a:off x="228600" y="30480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Elipse"/>
          <p:cNvSpPr/>
          <p:nvPr/>
        </p:nvSpPr>
        <p:spPr>
          <a:xfrm>
            <a:off x="1066800" y="2819400"/>
            <a:ext cx="1143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7912" t="41111" r="723" b="15556"/>
          <a:stretch>
            <a:fillRect/>
          </a:stretch>
        </p:blipFill>
        <p:spPr bwMode="auto">
          <a:xfrm>
            <a:off x="3477846" y="2209800"/>
            <a:ext cx="566615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Documents and Settings\Laura de Paz López\Mis documentos\educación ambiental fcq\amenazas\logo veneno av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28600"/>
            <a:ext cx="1600200" cy="163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419600"/>
            <a:ext cx="2438399" cy="2214178"/>
          </a:xfrm>
          <a:prstGeom prst="rect">
            <a:avLst/>
          </a:prstGeom>
          <a:noFill/>
        </p:spPr>
      </p:pic>
      <p:pic>
        <p:nvPicPr>
          <p:cNvPr id="1030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9768" y="3124200"/>
            <a:ext cx="3674232" cy="3243072"/>
          </a:xfrm>
          <a:prstGeom prst="rect">
            <a:avLst/>
          </a:prstGeom>
          <a:noFill/>
        </p:spPr>
      </p:pic>
      <p:pic>
        <p:nvPicPr>
          <p:cNvPr id="1031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3339816" cy="2743200"/>
          </a:xfrm>
          <a:prstGeom prst="rect">
            <a:avLst/>
          </a:prstGeom>
          <a:noFill/>
        </p:spPr>
      </p:pic>
      <p:pic>
        <p:nvPicPr>
          <p:cNvPr id="1032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52400"/>
            <a:ext cx="3364552" cy="2174518"/>
          </a:xfrm>
          <a:prstGeom prst="rect">
            <a:avLst/>
          </a:prstGeom>
          <a:noFill/>
        </p:spPr>
      </p:pic>
      <p:pic>
        <p:nvPicPr>
          <p:cNvPr id="1033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38400"/>
            <a:ext cx="2819400" cy="3335851"/>
          </a:xfrm>
          <a:prstGeom prst="rect">
            <a:avLst/>
          </a:prstGeom>
          <a:noFill/>
        </p:spPr>
      </p:pic>
      <p:pic>
        <p:nvPicPr>
          <p:cNvPr id="17" name="Picture 4" descr="C:\Documents and Settings\Laura de Paz López\Mis documentos\Cuento def\oveja_muerta copia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2362200"/>
            <a:ext cx="2942203" cy="1981200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762000"/>
            <a:ext cx="4038600" cy="27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191000"/>
            <a:ext cx="23061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533400"/>
            <a:ext cx="24454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 descr="C:\Documents and Settings\Laura de Paz López\Mis documentos\educación ambiental fcq\amenazas\allimoche envenenado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43200" y="3886200"/>
            <a:ext cx="2797954" cy="18288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3352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FOTOS\REVISAR\Tendido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365760"/>
            <a:ext cx="7898710" cy="5924576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://tbn0.google.com/images?q=tbn:mu7MeshAtzAo5M:http://www.traficoadr.com/senales/images/PRL%2520PELIGRO%2520alta%2520tension%2520peligro%2520de%2520muerte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200400"/>
            <a:ext cx="1905000" cy="2730503"/>
          </a:xfrm>
          <a:prstGeom prst="rect">
            <a:avLst/>
          </a:prstGeom>
          <a:noFill/>
        </p:spPr>
      </p:pic>
      <p:pic>
        <p:nvPicPr>
          <p:cNvPr id="9" name="Picture 10" descr="C:\Documents and Settings\Laura de Paz López\Mis documentos\educación ambiental fcq\amenazas\alta tension señal ave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200400"/>
            <a:ext cx="2590800" cy="308017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57200"/>
            <a:ext cx="2209800" cy="34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0" y="5334000"/>
            <a:ext cx="9144000" cy="1524000"/>
          </a:xfrm>
          <a:prstGeom prst="snip2SameRect">
            <a:avLst>
              <a:gd name="adj1" fmla="val 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4" name="Picture 4" descr="http://www.gifmania.com.pe/profesiones/cazadores/gunma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124200"/>
            <a:ext cx="2724150" cy="2724150"/>
          </a:xfrm>
          <a:prstGeom prst="rect">
            <a:avLst/>
          </a:prstGeom>
          <a:noFill/>
        </p:spPr>
      </p:pic>
      <p:pic>
        <p:nvPicPr>
          <p:cNvPr id="65539" name="Picture 3" descr="C:\Documents and Settings\Laura de Paz López\Mis documentos\educación ambiental fcq\cosas de quebranta\quebranta_muer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038600"/>
            <a:ext cx="1524000" cy="1721223"/>
          </a:xfrm>
          <a:prstGeom prst="rect">
            <a:avLst/>
          </a:prstGeom>
          <a:noFill/>
        </p:spPr>
      </p:pic>
      <p:pic>
        <p:nvPicPr>
          <p:cNvPr id="6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1912" y="549274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7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565165">
            <a:off x="4267200" y="685800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8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35704">
            <a:off x="4667519" y="2171204"/>
            <a:ext cx="1804433" cy="2193926"/>
          </a:xfrm>
          <a:prstGeom prst="rect">
            <a:avLst/>
          </a:prstGeom>
          <a:noFill/>
          <a:ln/>
        </p:spPr>
      </p:pic>
      <p:sp>
        <p:nvSpPr>
          <p:cNvPr id="9" name="8 CuadroTexto"/>
          <p:cNvSpPr txBox="1"/>
          <p:nvPr/>
        </p:nvSpPr>
        <p:spPr>
          <a:xfrm>
            <a:off x="457200" y="548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CAZA ILEGAL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4 -0.01433 C 0.18281 -0.0104 0.05886 -0.01549 0.20781 -0.00902 C 0.22639 -0.00254 0.24115 0.00024 0.26111 0.00162 C 0.26771 0.00394 0.27431 0.00532 0.28108 0.00532 " pathEditMode="relative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8001000" y="685800"/>
            <a:ext cx="1143000" cy="5334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8 Rectángulo"/>
          <p:cNvSpPr/>
          <p:nvPr/>
        </p:nvSpPr>
        <p:spPr>
          <a:xfrm>
            <a:off x="7010400" y="4648200"/>
            <a:ext cx="990600" cy="2209800"/>
          </a:xfrm>
          <a:prstGeom prst="rect">
            <a:avLst/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Rectángulo"/>
          <p:cNvSpPr/>
          <p:nvPr/>
        </p:nvSpPr>
        <p:spPr>
          <a:xfrm>
            <a:off x="8001000" y="1219200"/>
            <a:ext cx="1143000" cy="5638800"/>
          </a:xfrm>
          <a:prstGeom prst="rect">
            <a:avLst/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C:\Documents and Settings\Laura de Paz López\Mis documentos\educación ambiental fcq\amenazas\Escalada-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914400"/>
            <a:ext cx="2326521" cy="3886200"/>
          </a:xfrm>
          <a:prstGeom prst="rect">
            <a:avLst/>
          </a:prstGeom>
          <a:noFill/>
        </p:spPr>
      </p:pic>
      <p:pic>
        <p:nvPicPr>
          <p:cNvPr id="64517" name="Picture 5" descr="C:\Documents and Settings\Laura de Paz López\Mis documentos\educación ambiental fcq\cosas de quebranta\dibujo quebranta nido mo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184" y="3834384"/>
            <a:ext cx="1356102" cy="1066800"/>
          </a:xfrm>
          <a:prstGeom prst="rect">
            <a:avLst/>
          </a:prstGeom>
          <a:noFill/>
        </p:spPr>
      </p:pic>
      <p:pic>
        <p:nvPicPr>
          <p:cNvPr id="64520" name="Picture 8" descr="C:\Documents and Settings\Laura de Paz López\Mis documentos\educación ambiental fcq\cosas de quebranta\quebranta vuela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00400"/>
            <a:ext cx="2037963" cy="190095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6764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MOLESTIAS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  <p:pic>
        <p:nvPicPr>
          <p:cNvPr id="64519" name="Picture 7" descr="C:\Documents and Settings\Laura de Paz López\Mis documentos\educación ambiental fcq\cosas de quebranta\nido sin quebranta con poll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810000"/>
            <a:ext cx="1546279" cy="1216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2188 0.034 C 0.00243 0.03331 -0.02257 0.03307 -0.0434 0.0303 C -0.05937 0.02822 -0.07621 0.02128 -0.09132 0.01434 C -0.10434 0.00833 -0.11823 0.00486 -0.13142 0.00023 C -0.14097 -0.003 -0.15 -0.00855 -0.15937 -0.01225 C -0.16962 -0.01619 -0.18003 -0.01896 -0.1901 -0.02289 C -0.19514 -0.02497 -0.19948 -0.02821 -0.20469 -0.03006 C -0.20903 -0.03376 -0.21319 -0.03492 -0.21805 -0.037 C -0.22482 -0.04348 -0.23333 -0.04903 -0.23941 -0.05666 C -0.2493 -0.06868 -0.25746 -0.08395 -0.26736 -0.09574 C -0.27153 -0.10083 -0.27656 -0.10499 -0.28073 -0.10985 C -0.28732 -0.11771 -0.29028 -0.12511 -0.29809 -0.13113 C -0.30746 -0.15032 -0.32413 -0.17067 -0.33802 -0.18455 C -0.34479 -0.19126 -0.34757 -0.19958 -0.35538 -0.20583 C -0.35746 -0.21369 -0.36198 -0.21438 -0.36614 -0.21993 C -0.37239 -0.22826 -0.37934 -0.23566 -0.38611 -0.24306 C -0.39028 -0.24768 -0.38993 -0.25162 -0.39548 -0.2537 C -0.39913 -0.26364 -0.40503 -0.26688 -0.41146 -0.27336 C -0.41319 -0.27521 -0.41545 -0.27636 -0.41666 -0.27867 C -0.41753 -0.28052 -0.41823 -0.28261 -0.41944 -0.28399 C -0.42101 -0.28561 -0.42309 -0.28584 -0.42465 -0.28746 C -0.42708 -0.29001 -0.42882 -0.29417 -0.43142 -0.29648 C -0.43281 -0.29764 -0.43403 -0.29879 -0.43541 -0.29995 C -0.43906 -0.30735 -0.44114 -0.30458 -0.44479 -0.31059 C -0.44826 -0.31637 -0.45156 -0.32331 -0.45538 -0.3284 C -0.46267 -0.33811 -0.45642 -0.32608 -0.46215 -0.33557 C -0.46719 -0.34412 -0.4618 -0.33834 -0.46875 -0.34435 C -0.47066 -0.35175 -0.47535 -0.35337 -0.47812 -0.36031 " pathEditMode="relative" rAng="0" ptsTypes="fffffffffffffffffffffffffffA">
                                      <p:cBhvr>
                                        <p:cTn id="15" dur="43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33600" y="49530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¡AYUDÉMOSLE A VOLVER!</a:t>
            </a:r>
            <a:endParaRPr lang="en-GB" sz="54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9600" y="1524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3EFB25"/>
                </a:solidFill>
                <a:latin typeface="Ravie" pitchFamily="82" charset="0"/>
              </a:rPr>
              <a:t>¡ENTRE TODOS!</a:t>
            </a:r>
            <a:endParaRPr lang="en-GB" sz="32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2004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>
              <a:bevelT w="63500" h="88900"/>
            </a:sp3d>
          </a:bodyPr>
          <a:lstStyle/>
          <a:p>
            <a:r>
              <a:rPr lang="es-ES" sz="5400" dirty="0" smtClean="0">
                <a:solidFill>
                  <a:srgbClr val="FFFF00"/>
                </a:solidFill>
                <a:latin typeface="Ravie" pitchFamily="82" charset="0"/>
              </a:rPr>
              <a:t>¡MUCHAS GRACIAS!</a:t>
            </a:r>
            <a:endParaRPr lang="en-GB" sz="5400" dirty="0"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11269" name="Picture 5" descr="E:\LOGOTIPOS\logo FCQ a lo lar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1910169"/>
          </a:xfrm>
          <a:prstGeom prst="rect">
            <a:avLst/>
          </a:prstGeom>
          <a:noFill/>
        </p:spPr>
      </p:pic>
      <p:pic>
        <p:nvPicPr>
          <p:cNvPr id="11271" name="Picture 7" descr="http://www.animated-gifs.eu/mammals-mice-1/00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262" y="2209800"/>
            <a:ext cx="984738" cy="914400"/>
          </a:xfrm>
          <a:prstGeom prst="rect">
            <a:avLst/>
          </a:prstGeom>
          <a:noFill/>
        </p:spPr>
      </p:pic>
      <p:pic>
        <p:nvPicPr>
          <p:cNvPr id="11273" name="Picture 9" descr="http://members.cox.net/gortonraiders208/cat_happy_clapping_lg_nw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495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19400"/>
            <a:ext cx="1803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0480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2133600" y="3276600"/>
            <a:ext cx="609600" cy="4572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9 Rectángulo">
            <a:hlinkClick r:id="rId7" action="ppaction://hlinksldjump"/>
          </p:cNvPr>
          <p:cNvSpPr/>
          <p:nvPr/>
        </p:nvSpPr>
        <p:spPr>
          <a:xfrm>
            <a:off x="3429000" y="1447800"/>
            <a:ext cx="838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10 Proceso alternativo">
            <a:hlinkClick r:id="rId8" action="ppaction://hlinksldjump"/>
          </p:cNvPr>
          <p:cNvSpPr/>
          <p:nvPr/>
        </p:nvSpPr>
        <p:spPr>
          <a:xfrm>
            <a:off x="7467600" y="838200"/>
            <a:ext cx="914400" cy="60960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1 Botón de acción: Hacia delante o Siguiente">
            <a:hlinkClick r:id="rId8" action="ppaction://hlinksldjump" highlightClick="1"/>
          </p:cNvPr>
          <p:cNvSpPr/>
          <p:nvPr/>
        </p:nvSpPr>
        <p:spPr>
          <a:xfrm>
            <a:off x="7924800" y="1219200"/>
            <a:ext cx="304800" cy="3048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0523" y="0"/>
            <a:ext cx="482347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5" y="6096"/>
            <a:ext cx="4806695" cy="34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1"/>
            <a:ext cx="51976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1999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21 Grupo"/>
          <p:cNvGrpSpPr/>
          <p:nvPr/>
        </p:nvGrpSpPr>
        <p:grpSpPr>
          <a:xfrm>
            <a:off x="3352800" y="1600200"/>
            <a:ext cx="2801259" cy="3429000"/>
            <a:chOff x="3124200" y="76200"/>
            <a:chExt cx="2801259" cy="342900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76200"/>
              <a:ext cx="280125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13 CuadroTexto"/>
            <p:cNvSpPr txBox="1"/>
            <p:nvPr/>
          </p:nvSpPr>
          <p:spPr>
            <a:xfrm>
              <a:off x="3429000" y="228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Urogallo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048000" y="2057400"/>
            <a:ext cx="3589917" cy="2286000"/>
            <a:chOff x="5554083" y="0"/>
            <a:chExt cx="3589917" cy="228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54083" y="0"/>
              <a:ext cx="358991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7848600" y="1524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Desmán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048000" y="1600200"/>
            <a:ext cx="3492500" cy="3100388"/>
            <a:chOff x="5651500" y="1752600"/>
            <a:chExt cx="3492500" cy="310038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1500" y="1752600"/>
              <a:ext cx="3492500" cy="310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15 CuadroTexto"/>
            <p:cNvSpPr txBox="1"/>
            <p:nvPr/>
          </p:nvSpPr>
          <p:spPr>
            <a:xfrm>
              <a:off x="5943600" y="19812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Oso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3429000" y="1752600"/>
            <a:ext cx="2590800" cy="2857003"/>
            <a:chOff x="0" y="0"/>
            <a:chExt cx="2590800" cy="285700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2590800" cy="2857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16 CuadroTexto"/>
            <p:cNvSpPr txBox="1"/>
            <p:nvPr/>
          </p:nvSpPr>
          <p:spPr>
            <a:xfrm>
              <a:off x="1143000" y="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Treparriscos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3886200" y="1524000"/>
            <a:ext cx="1905000" cy="3416300"/>
            <a:chOff x="0" y="1752600"/>
            <a:chExt cx="1905000" cy="34163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1752600"/>
              <a:ext cx="1880240" cy="341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8 CuadroTexto"/>
            <p:cNvSpPr txBox="1"/>
            <p:nvPr/>
          </p:nvSpPr>
          <p:spPr>
            <a:xfrm>
              <a:off x="762000" y="4191000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Pico mediano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2743200" y="1752600"/>
            <a:ext cx="4080069" cy="3322820"/>
            <a:chOff x="5063931" y="3535180"/>
            <a:chExt cx="4080069" cy="332282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63931" y="3535180"/>
              <a:ext cx="4080069" cy="3322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19 CuadroTexto"/>
            <p:cNvSpPr txBox="1"/>
            <p:nvPr/>
          </p:nvSpPr>
          <p:spPr>
            <a:xfrm>
              <a:off x="6934200" y="5791200"/>
              <a:ext cx="1447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Chovas piquigualdas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2590800" y="2209800"/>
            <a:ext cx="4133434" cy="2438400"/>
            <a:chOff x="0" y="4419600"/>
            <a:chExt cx="4133434" cy="2438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4419600"/>
              <a:ext cx="4133434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20 CuadroTexto"/>
            <p:cNvSpPr txBox="1"/>
            <p:nvPr/>
          </p:nvSpPr>
          <p:spPr>
            <a:xfrm>
              <a:off x="2133600" y="46482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Murciélago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2819400" y="1981200"/>
            <a:ext cx="3581400" cy="2687638"/>
            <a:chOff x="762000" y="2286000"/>
            <a:chExt cx="3581400" cy="2687638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2000" y="2286000"/>
              <a:ext cx="3575050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17 CuadroTexto"/>
            <p:cNvSpPr txBox="1"/>
            <p:nvPr/>
          </p:nvSpPr>
          <p:spPr>
            <a:xfrm>
              <a:off x="3276600" y="2362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Rebeco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505200" y="1905000"/>
            <a:ext cx="2590800" cy="2789344"/>
            <a:chOff x="3505200" y="1905000"/>
            <a:chExt cx="2590800" cy="2789344"/>
          </a:xfrm>
        </p:grpSpPr>
        <p:pic>
          <p:nvPicPr>
            <p:cNvPr id="2056" name="Picture 8" descr="C:\Documents and Settings\Laura de Paz López\Mis documentos\Cuento def\mirlo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05200" y="1905000"/>
              <a:ext cx="2514600" cy="2789344"/>
            </a:xfrm>
            <a:prstGeom prst="rect">
              <a:avLst/>
            </a:prstGeom>
            <a:noFill/>
          </p:spPr>
        </p:pic>
        <p:sp>
          <p:nvSpPr>
            <p:cNvPr id="31" name="30 CuadroTexto"/>
            <p:cNvSpPr txBox="1"/>
            <p:nvPr/>
          </p:nvSpPr>
          <p:spPr>
            <a:xfrm>
              <a:off x="5029200" y="19050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Mirlo acuático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Documents and Settings\Laura de Paz López\Mis documentos\educación ambiental fcq\En el puerto\Carroñeros\Escena cadaver Buitres, Alimoche(2) y cuer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29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Los carroñeros en el puerto</a:t>
            </a:r>
            <a:endParaRPr lang="en-GB" sz="66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0" y="5867400"/>
            <a:ext cx="4419600" cy="990600"/>
          </a:xfrm>
          <a:noFill/>
        </p:spPr>
        <p:txBody>
          <a:bodyPr>
            <a:noAutofit/>
          </a:bodyPr>
          <a:lstStyle/>
          <a:p>
            <a:pPr algn="l"/>
            <a:r>
              <a:rPr lang="es-ES" sz="5400" b="1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Compañeros de mesa</a:t>
            </a:r>
            <a:endParaRPr lang="en-GB" sz="5400" b="1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3188825" cy="2895600"/>
          </a:xfrm>
          <a:prstGeom prst="rect">
            <a:avLst/>
          </a:prstGeom>
          <a:noFill/>
        </p:spPr>
      </p:pic>
      <p:pic>
        <p:nvPicPr>
          <p:cNvPr id="1030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362200"/>
            <a:ext cx="4276191" cy="3624072"/>
          </a:xfrm>
          <a:prstGeom prst="rect">
            <a:avLst/>
          </a:prstGeom>
          <a:noFill/>
        </p:spPr>
      </p:pic>
      <p:pic>
        <p:nvPicPr>
          <p:cNvPr id="1031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962400"/>
            <a:ext cx="3339816" cy="2743200"/>
          </a:xfrm>
          <a:prstGeom prst="rect">
            <a:avLst/>
          </a:prstGeom>
          <a:noFill/>
        </p:spPr>
      </p:pic>
      <p:pic>
        <p:nvPicPr>
          <p:cNvPr id="1032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7448" y="0"/>
            <a:ext cx="4126552" cy="2667000"/>
          </a:xfrm>
          <a:prstGeom prst="rect">
            <a:avLst/>
          </a:prstGeom>
          <a:noFill/>
        </p:spPr>
      </p:pic>
      <p:pic>
        <p:nvPicPr>
          <p:cNvPr id="1033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0"/>
            <a:ext cx="4267200" cy="504885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457200" y="2514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Alimoche</a:t>
            </a:r>
            <a:endParaRPr lang="en-GB" sz="2400" b="1" dirty="0">
              <a:latin typeface="Pristina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48000" y="36576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Buitre leonado</a:t>
            </a:r>
            <a:endParaRPr lang="en-GB" sz="2400" b="1" dirty="0">
              <a:latin typeface="Pristina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20000" y="2362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Zorro</a:t>
            </a:r>
            <a:endParaRPr lang="en-GB" sz="2400" b="1" dirty="0" smtClean="0">
              <a:latin typeface="Pristina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28800" y="6019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Águila real</a:t>
            </a:r>
            <a:endParaRPr lang="en-GB" sz="2400" b="1" dirty="0" smtClean="0">
              <a:latin typeface="Pristina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19800" y="5867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Quebrantahuesos</a:t>
            </a:r>
            <a:endParaRPr lang="en-GB" sz="2400" b="1" dirty="0" smtClean="0">
              <a:latin typeface="Pristin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7292" y="0"/>
            <a:ext cx="3710908" cy="3048000"/>
          </a:xfrm>
          <a:prstGeom prst="rect">
            <a:avLst/>
          </a:prstGeom>
          <a:noFill/>
        </p:spPr>
      </p:pic>
      <p:pic>
        <p:nvPicPr>
          <p:cNvPr id="9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152400"/>
            <a:ext cx="4126553" cy="2667000"/>
          </a:xfrm>
          <a:prstGeom prst="rect">
            <a:avLst/>
          </a:prstGeom>
          <a:noFill/>
        </p:spPr>
      </p:pic>
      <p:pic>
        <p:nvPicPr>
          <p:cNvPr id="13" name="Picture 2" descr="\\Fcq-jose\presentaciones powerpoint\cosas pa ppt\oveja muerta 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276600"/>
            <a:ext cx="527817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4228"/>
            <a:ext cx="3733800" cy="3390462"/>
          </a:xfrm>
          <a:prstGeom prst="rect">
            <a:avLst/>
          </a:prstGeom>
          <a:noFill/>
        </p:spPr>
      </p:pic>
      <p:pic>
        <p:nvPicPr>
          <p:cNvPr id="14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4952">
            <a:off x="4404744" y="-317450"/>
            <a:ext cx="3916629" cy="4634068"/>
          </a:xfrm>
          <a:prstGeom prst="rect">
            <a:avLst/>
          </a:prstGeom>
          <a:noFill/>
        </p:spPr>
      </p:pic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733800"/>
            <a:ext cx="4598635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318" y="3810000"/>
            <a:ext cx="4483282" cy="2209800"/>
          </a:xfrm>
          <a:prstGeom prst="rect">
            <a:avLst/>
          </a:prstGeom>
          <a:noFill/>
        </p:spPr>
      </p:pic>
      <p:pic>
        <p:nvPicPr>
          <p:cNvPr id="12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514" y="0"/>
            <a:ext cx="4585486" cy="3886200"/>
          </a:xfrm>
          <a:prstGeom prst="rect">
            <a:avLst/>
          </a:prstGeom>
          <a:noFill/>
        </p:spPr>
      </p:pic>
      <p:pic>
        <p:nvPicPr>
          <p:cNvPr id="3078" name="Picture 6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10791">
            <a:off x="1068290" y="54217"/>
            <a:ext cx="2592386" cy="3158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116</Words>
  <Application>Microsoft Office PowerPoint</Application>
  <PresentationFormat>Presentación en pantalla (4:3)</PresentationFormat>
  <Paragraphs>37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ACTIVIDADES</vt:lpstr>
      <vt:lpstr>Conociendo a mis vecinos</vt:lpstr>
      <vt:lpstr>Diapositiva 3</vt:lpstr>
      <vt:lpstr>Diapositiva 4</vt:lpstr>
      <vt:lpstr>Los carroñeros en el puerto</vt:lpstr>
      <vt:lpstr>Diapositiva 6</vt:lpstr>
      <vt:lpstr>Diapositiva 7</vt:lpstr>
      <vt:lpstr>Diapositiva 8</vt:lpstr>
      <vt:lpstr>Diapositiva 9</vt:lpstr>
      <vt:lpstr>Diapositiva 10</vt:lpstr>
      <vt:lpstr>Los carroñeros en el puerto</vt:lpstr>
      <vt:lpstr>¡ES LA ÚNICA AVE DEL MUNDO QUE COME HUESOS!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Laura de Paz</dc:creator>
  <cp:lastModifiedBy>Laura de Paz</cp:lastModifiedBy>
  <cp:revision>67</cp:revision>
  <dcterms:created xsi:type="dcterms:W3CDTF">2008-11-19T11:46:20Z</dcterms:created>
  <dcterms:modified xsi:type="dcterms:W3CDTF">2008-11-23T21:59:44Z</dcterms:modified>
</cp:coreProperties>
</file>